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0"/>
  </p:notesMasterIdLst>
  <p:sldIdLst>
    <p:sldId id="429" r:id="rId2"/>
    <p:sldId id="266" r:id="rId3"/>
    <p:sldId id="425" r:id="rId4"/>
    <p:sldId id="422" r:id="rId5"/>
    <p:sldId id="428" r:id="rId6"/>
    <p:sldId id="419" r:id="rId7"/>
    <p:sldId id="421" r:id="rId8"/>
    <p:sldId id="269" r:id="rId9"/>
    <p:sldId id="26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318" r:id="rId29"/>
    <p:sldId id="319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394" r:id="rId41"/>
    <p:sldId id="395" r:id="rId42"/>
    <p:sldId id="300" r:id="rId43"/>
    <p:sldId id="298" r:id="rId44"/>
    <p:sldId id="299" r:id="rId45"/>
    <p:sldId id="301" r:id="rId46"/>
    <p:sldId id="302" r:id="rId47"/>
    <p:sldId id="303" r:id="rId48"/>
    <p:sldId id="306" r:id="rId49"/>
    <p:sldId id="307" r:id="rId50"/>
    <p:sldId id="308" r:id="rId51"/>
    <p:sldId id="309" r:id="rId52"/>
    <p:sldId id="341" r:id="rId53"/>
    <p:sldId id="342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31" r:id="rId72"/>
    <p:sldId id="332" r:id="rId73"/>
    <p:sldId id="333" r:id="rId74"/>
    <p:sldId id="334" r:id="rId75"/>
    <p:sldId id="335" r:id="rId76"/>
    <p:sldId id="336" r:id="rId77"/>
    <p:sldId id="409" r:id="rId78"/>
    <p:sldId id="410" r:id="rId79"/>
    <p:sldId id="337" r:id="rId80"/>
    <p:sldId id="338" r:id="rId81"/>
    <p:sldId id="339" r:id="rId82"/>
    <p:sldId id="340" r:id="rId83"/>
    <p:sldId id="343" r:id="rId84"/>
    <p:sldId id="344" r:id="rId85"/>
    <p:sldId id="345" r:id="rId86"/>
    <p:sldId id="346" r:id="rId87"/>
    <p:sldId id="347" r:id="rId88"/>
    <p:sldId id="348" r:id="rId89"/>
    <p:sldId id="349" r:id="rId90"/>
    <p:sldId id="352" r:id="rId91"/>
    <p:sldId id="353" r:id="rId92"/>
    <p:sldId id="354" r:id="rId93"/>
    <p:sldId id="355" r:id="rId94"/>
    <p:sldId id="356" r:id="rId95"/>
    <p:sldId id="357" r:id="rId96"/>
    <p:sldId id="358" r:id="rId97"/>
    <p:sldId id="359" r:id="rId98"/>
    <p:sldId id="398" r:id="rId99"/>
    <p:sldId id="399" r:id="rId100"/>
    <p:sldId id="360" r:id="rId101"/>
    <p:sldId id="361" r:id="rId102"/>
    <p:sldId id="362" r:id="rId103"/>
    <p:sldId id="363" r:id="rId104"/>
    <p:sldId id="364" r:id="rId105"/>
    <p:sldId id="365" r:id="rId106"/>
    <p:sldId id="366" r:id="rId107"/>
    <p:sldId id="367" r:id="rId108"/>
    <p:sldId id="368" r:id="rId109"/>
    <p:sldId id="415" r:id="rId110"/>
    <p:sldId id="416" r:id="rId111"/>
    <p:sldId id="417" r:id="rId112"/>
    <p:sldId id="418" r:id="rId113"/>
    <p:sldId id="413" r:id="rId114"/>
    <p:sldId id="414" r:id="rId115"/>
    <p:sldId id="370" r:id="rId116"/>
    <p:sldId id="371" r:id="rId117"/>
    <p:sldId id="372" r:id="rId118"/>
    <p:sldId id="396" r:id="rId119"/>
    <p:sldId id="397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8" r:id="rId132"/>
    <p:sldId id="389" r:id="rId133"/>
    <p:sldId id="390" r:id="rId134"/>
    <p:sldId id="391" r:id="rId135"/>
    <p:sldId id="392" r:id="rId136"/>
    <p:sldId id="393" r:id="rId137"/>
    <p:sldId id="400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26" r:id="rId147"/>
    <p:sldId id="423" r:id="rId148"/>
    <p:sldId id="424" r:id="rId149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51"/>
      <p:bold r:id="rId152"/>
      <p:italic r:id="rId153"/>
      <p:boldItalic r:id="rId154"/>
    </p:embeddedFont>
    <p:embeddedFont>
      <p:font typeface="A Titraj 1" panose="00000700000000000000" pitchFamily="2" charset="-78"/>
      <p:bold r:id="rId155"/>
    </p:embeddedFont>
    <p:embeddedFont>
      <p:font typeface="A  Mitra_4 (MRT)" panose="00000700000000000000" pitchFamily="2" charset="-78"/>
      <p:bold r:id="rId156"/>
    </p:embeddedFont>
    <p:embeddedFont>
      <p:font typeface="Dast Nevis" panose="03000400000000000000" pitchFamily="66" charset="-78"/>
      <p:regular r:id="rId157"/>
    </p:embeddedFont>
    <p:embeddedFont>
      <p:font typeface="A Chamran" panose="00000400000000000000" pitchFamily="2" charset="-78"/>
      <p:regular r:id="rId158"/>
    </p:embeddedFont>
    <p:embeddedFont>
      <p:font typeface="A  Mitra_5 (MRT)" panose="00000700000000000000" pitchFamily="2" charset="-78"/>
      <p:bold r:id="rId159"/>
    </p:embeddedFont>
    <p:embeddedFont>
      <p:font typeface="B Zar" panose="00000400000000000000" pitchFamily="2" charset="-78"/>
      <p:regular r:id="rId160"/>
      <p:bold r:id="rId161"/>
    </p:embeddedFont>
    <p:embeddedFont>
      <p:font typeface="A Rezvan" panose="01000500000000020002" pitchFamily="2" charset="-78"/>
      <p:regular r:id="rId162"/>
    </p:embeddedFont>
    <p:embeddedFont>
      <p:font typeface="Iranian Sans" panose="01000500000000020002" pitchFamily="50" charset="-78"/>
      <p:regular r:id="rId163"/>
    </p:embeddedFont>
    <p:embeddedFont>
      <p:font typeface="B Elm" panose="00000400000000000000" pitchFamily="2" charset="-78"/>
      <p:regular r:id="rId164"/>
      <p:italic r:id="rId165"/>
    </p:embeddedFont>
    <p:embeddedFont>
      <p:font typeface="B Koodak" panose="00000700000000000000" pitchFamily="2" charset="-78"/>
      <p:bold r:id="rId166"/>
    </p:embeddedFont>
    <p:embeddedFont>
      <p:font typeface="A  Duel" panose="01000000000000000000" pitchFamily="2" charset="-78"/>
      <p:regular r:id="rId167"/>
    </p:embeddedFont>
    <p:embeddedFont>
      <p:font typeface="B Yekan" panose="00000400000000000000" pitchFamily="2" charset="-78"/>
      <p:regular r:id="rId168"/>
    </p:embeddedFont>
    <p:embeddedFont>
      <p:font typeface="A  Mitra_3 (MRT)" panose="00000700000000000000" pitchFamily="2" charset="-78"/>
      <p:bold r:id="rId169"/>
    </p:embeddedFont>
    <p:embeddedFont>
      <p:font typeface="B Titr" panose="00000700000000000000" pitchFamily="2" charset="-78"/>
      <p:bold r:id="rId17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7" d="100"/>
          <a:sy n="87" d="100"/>
        </p:scale>
        <p:origin x="1494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font" Target="fonts/font9.fntdata"/><Relationship Id="rId170" Type="http://schemas.openxmlformats.org/officeDocument/2006/relationships/font" Target="fonts/font20.fntdata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font" Target="fonts/font10.fntdata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notesMaster" Target="notesMasters/notesMaster1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font" Target="fonts/font1.fntdata"/><Relationship Id="rId156" Type="http://schemas.openxmlformats.org/officeDocument/2006/relationships/font" Target="fonts/font6.fntdata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font" Target="fonts/font7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font" Target="fonts/font2.fntdata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font" Target="fonts/font13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font" Target="fonts/font3.fntdata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font" Target="fonts/font14.fntdata"/><Relationship Id="rId169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font" Target="fonts/font4.fntdata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font" Target="fonts/font15.fntdata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font" Target="fonts/font5.fntdata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F1D54-C7FC-4BF2-9D0C-260598C0F9FB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71BF3B-A380-406F-8587-2C26F760C1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827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7779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46360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34270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67073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569689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698697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8024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50768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3559473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0043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96651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49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43596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382522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440767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6778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3664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403584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679385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67987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206638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369036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2664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855399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68827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9730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97029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417002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86049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1194896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211897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63185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6113531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164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0534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97806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020849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3716805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8726033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63312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52653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2381077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3055738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010861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5561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67195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763791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67564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331280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07928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909075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338659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289502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69876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50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9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13994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6710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01354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66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2421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8647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1316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983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2601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1014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2092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115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5721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2726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4672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9854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737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348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742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9419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24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191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8974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2246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04156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0931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CF304D2-DF2B-42DE-A8AD-88B0665107D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2038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4467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98373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60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13271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639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716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847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97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23420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771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787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43464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9140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490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27207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3382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18672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4897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0563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6300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4972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2076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198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86000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8985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392892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907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11447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566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517354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http://blog.hubspot.com/blog/tabid/6307/bid/31990/7-Customer-Loyalty-Programs-That-Actually-Add-Value.aspx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79311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444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7943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5090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471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6220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81232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7148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7812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29845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109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68932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8179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4732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95651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33649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74518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7845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27394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92511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12257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936630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4168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214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28300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48378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20158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68095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79851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72799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5221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339840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40664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73169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71BF3B-A380-406F-8587-2C26F760C118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56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CAD800-6A11-485D-96B6-0780A7E81442}" type="datetimeFigureOut">
              <a:rPr lang="en-US" smtClean="0"/>
              <a:pPr/>
              <a:t>10/9/2016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F474C-23FC-4460-82F9-5D495505A53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B Yekan" pitchFamily="2" charset="-78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B Yekan" pitchFamily="2" charset="-78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B Yekan" pitchFamily="2" charset="-78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B Yekan" pitchFamily="2" charset="-78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B Yekan" pitchFamily="2" charset="-78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B Yekan" pitchFamily="2" charset="-78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://iranhover.com/" TargetMode="Externa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hyperlink" Target="http://easypaz.ir/" TargetMode="Externa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s://snapp.ir/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hyperlink" Target="http://payaneh.ir/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hyperlink" Target="http://www.digikala.com/Page/Best-Price-Guarantee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hyperlink" Target="http://www.eranico.com/fa/b2b/purchase/inquiry/add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www.mamanpaz.ir/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hyperlink" Target="https://evand.ir/" TargetMode="Externa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hyperlink" Target="http://www.noonsin.ir/" TargetMode="Externa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hyperlink" Target="http://eventcenter.ir/" TargetMode="Externa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hyperlink" Target="http://takhfifan.com/" TargetMode="Externa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hyperlink" Target="http://www.filimo.com/" TargetMode="Externa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hyperlink" Target="http://buy-or-lease.mudjeans.eu/" TargetMode="Externa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://www.sarmashop.com/" TargetMode="Externa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hyperlink" Target="https://www.airbnb.com/" TargetMode="Externa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www.patientslikeme.com/" TargetMode="Externa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hyperlink" Target="https://www.mailerlite.com/ir/pricing" TargetMode="Externa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hyperlink" Target="http://www.eranico.com/fa/b2b/sale" TargetMode="Externa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hyperlink" Target="http://www.axprint.com/Photobook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hyperlink" Target="http://pardakht.ir/" TargetMode="Externa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xprint.com/" TargetMode="External"/><Relationship Id="rId5" Type="http://schemas.openxmlformats.org/officeDocument/2006/relationships/image" Target="../media/image71.jpeg"/><Relationship Id="rId4" Type="http://schemas.openxmlformats.org/officeDocument/2006/relationships/hyperlink" Target="https://aws.amazon.com/" TargetMode="Externa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hyperlink" Target="https://backtory.com/" TargetMode="Externa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" TargetMode="External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://www.saipacorp.com/fa/contactus/Poll/Participate/7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www.ikco.ir/fa/OwnerManuals.aspx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http://www.metem.ir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hyperlink" Target="http://www.aparat.com/sadda/%D9%85%D8%B1%DA%A9%D8%B2_%D9%85%D9%88%D8%B3%DB%8C%D9%82%DB%8C_%D8%B3%D8%AF%D8%A7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hyperlink" Target="http://www.axprint.com/Landing/ambassador/Default.aspx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hyperlink" Target="http://www.ninisite.com/discussion/thread.asp?threadID=185586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s://landing.digikala.com/amazing-euro/home.php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hyperlink" Target="http://www.slideshare.net/mahdinasseri/from-brick-to-click-by-mahdinasseri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://www.mansourigol.com/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hyperlink" Target="http://www.varchin.com/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hyperlink" Target="https://www.systemgroup.net/success-stories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hyperlink" Target="http://www.chargoon.com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zoodfood.com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hyperlink" Target="http://jeeb.ir/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hyperlink" Target="http://www.axprint.com/AboutUs/Guarantee.aspx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hyperlink" Target="http://sabaidea.com/press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hyperlink" Target="http://www.nikprint.ir/about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://mashadleather.com/stores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://www.digikala.com/Page/Privacy-Policy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hyperlink" Target="https://faranesh.com/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hyperlink" Target="http://www.digikala.com/Page/Digibon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hyperlink" Target="https://stridekick.com/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hyperlink" Target="http://www.digikala.com/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hyperlink" Target="http://mihanwebhost.com/" TargetMode="Externa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hyperlink" Target="http://www.axprint.com/Free/Prepaid.aspx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hyperlink" Target="http://navaak.com/" TargetMode="Externa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hyperlink" Target="http://www.axprint.com/Albums/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://www.navaar.ir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hyperlink" Target="http://buyex.ir/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hyperlink" Target="http://zoraq.com/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://www.bamilo.com/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hyperlink" Target="http://www.digikala.com/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r="5882"/>
          <a:stretch/>
        </p:blipFill>
        <p:spPr>
          <a:xfrm>
            <a:off x="0" y="-12063"/>
            <a:ext cx="9144000" cy="6882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1981200"/>
            <a:ext cx="9144000" cy="28956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781800" y="1981200"/>
            <a:ext cx="2362200" cy="289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173069"/>
            <a:ext cx="6781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تکنیک تجارت الکترونیکی برای</a:t>
            </a:r>
            <a:endParaRPr lang="en-US" sz="3600" dirty="0">
              <a:solidFill>
                <a:schemeClr val="bg2">
                  <a:lumMod val="75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096161"/>
            <a:ext cx="6781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 smtClean="0">
                <a:solidFill>
                  <a:schemeClr val="bg1"/>
                </a:solidFill>
                <a:latin typeface="A Rezvan" pitchFamily="2" charset="-78"/>
                <a:cs typeface="A  Mitra_4 (MRT)" pitchFamily="2" charset="-78"/>
              </a:rPr>
              <a:t>توسعه کسب و کار</a:t>
            </a:r>
            <a:endParaRPr lang="en-US" sz="8000" dirty="0">
              <a:solidFill>
                <a:schemeClr val="bg1"/>
              </a:solidFill>
              <a:latin typeface="A Rezvan" pitchFamily="2" charset="-78"/>
              <a:cs typeface="A  Mitra_4 (MRT)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781800" y="2362200"/>
            <a:ext cx="23622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62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13771" y="6374301"/>
            <a:ext cx="1595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مهدی ناصری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8145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 8"/>
          <p:cNvSpPr/>
          <p:nvPr/>
        </p:nvSpPr>
        <p:spPr>
          <a:xfrm>
            <a:off x="0" y="1447800"/>
            <a:ext cx="838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جایگاه‌سازی محصول، آگاهی‌بخشی و مقایسه</a:t>
            </a:r>
            <a:endParaRPr lang="en-US" sz="4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86400" y="2514600"/>
            <a:ext cx="3962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4876801" y="2667000"/>
            <a:ext cx="3505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کاتالوگ آنلاین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2551093"/>
            <a:ext cx="548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ایران هاور: فروش هاورکرفت</a:t>
            </a:r>
            <a:endParaRPr lang="en-US" sz="2800" dirty="0" smtClean="0">
              <a:solidFill>
                <a:schemeClr val="bg1"/>
              </a:solidFill>
              <a:cs typeface="B Koodak" pitchFamily="2" charset="-78"/>
            </a:endParaRP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iranhover.com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pic>
        <p:nvPicPr>
          <p:cNvPr id="2050" name="Picture 2" descr="D:\workshop\2\FireShot Capture 54 - هاورکرافت دامون - صفحه اصلی - http___iranhover.com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67432"/>
          <a:stretch>
            <a:fillRect/>
          </a:stretch>
        </p:blipFill>
        <p:spPr bwMode="auto">
          <a:xfrm>
            <a:off x="1752600" y="3886200"/>
            <a:ext cx="5745171" cy="29718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1625025"/>
            <a:ext cx="76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الف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7200" y="2667000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استفاده از روش‌های نوآورانه مبتنی بر فناوری برای ایجاد مزیت  رقابتی در یک بازار رقابتی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7010400" y="2514600"/>
            <a:ext cx="2438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تازگی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محصولات یا خدمات جدید  مبتنی بر فناوری برای کسب سهم بازار بیشتر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جذب پذیرندگان نخستین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7010400" y="2514600"/>
            <a:ext cx="2438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ایزی‌پز: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مواد اولیه آشپزی برمبنای انتخاب غذا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easypaz.ir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تازگی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97281" name="Picture 1" descr="D:\workshop\2\FireShot Capture 102 - ایزی پز - خانه - http___easypaz.ir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9542"/>
          <a:stretch>
            <a:fillRect/>
          </a:stretch>
        </p:blipFill>
        <p:spPr bwMode="auto">
          <a:xfrm>
            <a:off x="1143000" y="3795204"/>
            <a:ext cx="7010400" cy="3062796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096000" y="2514600"/>
            <a:ext cx="3352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سرعت بالا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کاهش فاصله زمانی پرداخت تا تحویل با بازطراحی فرایند سفارش با فناوری‌های اطلاعاتی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096000" y="2514600"/>
            <a:ext cx="3352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اسنپ: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تاکسی تلفنی مبتنی بر موبایل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snapp.ir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سرعت بالا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93185" name="Picture 1" descr="D:\workshop\2\FireShot Capture 98 - اسنپ I Snapp - https___snapp.ir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25171"/>
          <a:stretch>
            <a:fillRect/>
          </a:stretch>
        </p:blipFill>
        <p:spPr bwMode="auto">
          <a:xfrm>
            <a:off x="685800" y="3886200"/>
            <a:ext cx="7681403" cy="29718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477000" y="2514600"/>
            <a:ext cx="2971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دسترسی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خدمات در شرایطی که رقبای دیگر غایب هستند.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دسترسی در هرزمانی از هر مکانی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477000" y="2514600"/>
            <a:ext cx="2971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پایانه: 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فروش آنلاین تعاونی‌ها و مسافربری‌های بین شهری 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payaneh.ir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دسترسی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89089" name="Picture 1" descr="D:\workshop\2\FireShot Capture 92 - payaneh.ir پایانه - خرید بلیت اتوبوس و قطار_ - http___payaneh.ir_fa_index.php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67901"/>
          <a:stretch>
            <a:fillRect/>
          </a:stretch>
        </p:blipFill>
        <p:spPr bwMode="auto">
          <a:xfrm>
            <a:off x="457200" y="3886200"/>
            <a:ext cx="8234672" cy="29718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867400" y="2514600"/>
            <a:ext cx="3581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قیمت پایین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کاهش قیمت برای مصرف‌کننده با خلق جریان‌های درآمدی جانبی، افزایش حجم فروش یا ...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867400" y="2514600"/>
            <a:ext cx="3581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دیجیکالا: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تضمین بهترین قیمت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www.digikala.com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قیمت پایین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84993" name="Picture 1" descr="D:\workshop\2\FireShot Capture 116 - تضمین بهترین قیمت - http___www.digikala.com_Page_Best-Price-Guarante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17950"/>
          <a:stretch>
            <a:fillRect/>
          </a:stretch>
        </p:blipFill>
        <p:spPr bwMode="auto">
          <a:xfrm>
            <a:off x="685800" y="3810000"/>
            <a:ext cx="7691438" cy="304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562600" y="2514600"/>
            <a:ext cx="3886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پلتفرم ارتباطی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ایجاد پلتفرمی برای ارتباط بین بازیگران مختلف یک صعنت و تسهیل ارتباط بین آنها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46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 8"/>
          <p:cNvSpPr/>
          <p:nvPr/>
        </p:nvSpPr>
        <p:spPr>
          <a:xfrm>
            <a:off x="0" y="14478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خرید و فروش</a:t>
            </a:r>
            <a:endParaRPr lang="en-US" sz="4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ب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7200" y="2667000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امکان انجام تعاملات تجاری ثبت سفارش، پرداخت و پیگیری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562600" y="2514600"/>
            <a:ext cx="3886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ارانیکو: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ارتباط خریداران و فروشندگان صنعتی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www.eranico.com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پلتفرم ارتباطی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314370" name="Picture 2" descr="D:\workshop\2\FireShot Capture 93 - Eranico - ثبت درخواست اس_ - http___www.eranico.com_fa_b2b_purchase_inquiry_add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6204" r="6253" b="42552"/>
          <a:stretch>
            <a:fillRect/>
          </a:stretch>
        </p:blipFill>
        <p:spPr bwMode="auto">
          <a:xfrm>
            <a:off x="304800" y="3962400"/>
            <a:ext cx="8534400" cy="2895600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46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858000" y="2514600"/>
            <a:ext cx="2590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کیفیت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محصول یا خدمات با کیفیت عالی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47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858000" y="2514600"/>
            <a:ext cx="2590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مامان‌پز: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توزیع غذای خانگی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www.mamanpaz.ir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کیفیت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تمایز رقابتی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318466" name="Picture 2" descr="D:\workshop\2\FireShot Capture 101 - مامان-پز, شبکه توزیع غذای خانگی - https___www.mamanpaz.ir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12901"/>
          <a:stretch>
            <a:fillRect/>
          </a:stretch>
        </p:blipFill>
        <p:spPr bwMode="auto">
          <a:xfrm>
            <a:off x="838200" y="3771305"/>
            <a:ext cx="7436371" cy="3086695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خ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47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28060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تغییر تمرکز کسب و کار از فروش به مشتری و بازطراحی مدل کسب و کار برمبنای مشتری، علایق، رفتار و سابقه او.</a:t>
            </a:r>
            <a:endParaRPr lang="fa-IR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مبتنی بر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638800" y="2514600"/>
            <a:ext cx="3810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شخصی‌سازی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ایجاد یک تعامل اختصاصی با مشتری برمبنای ویژگی‌های رفتاری، ذهنی و دموگرافی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با استفاده از پروفایل، ارتباط بخش‌بندی شده، خودکارسازی ارتباط و...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مبتنی بر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638800" y="2514600"/>
            <a:ext cx="3810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ایوند: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نمایش رویداد برمبنای پرفایل شما </a:t>
            </a:r>
            <a:endParaRPr lang="fa-IR" sz="2400" dirty="0" smtClean="0">
              <a:solidFill>
                <a:schemeClr val="bg1"/>
              </a:solidFill>
              <a:cs typeface="B Koodak" pitchFamily="2" charset="-78"/>
            </a:endParaRP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evand.ir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شخصی‌سازی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مبتنی بر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82945" name="Picture 1" descr="D:\workshop\2\FireShot Capture 83 - حساب کاربری - ایوند - https___evand.ir_account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26996"/>
          <a:stretch>
            <a:fillRect/>
          </a:stretch>
        </p:blipFill>
        <p:spPr bwMode="auto">
          <a:xfrm>
            <a:off x="533400" y="4038600"/>
            <a:ext cx="7996238" cy="28194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648200" y="2514600"/>
            <a:ext cx="4800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سفارشی‌سازی انبوه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کالا یا خدمات سفارشی‌سازی شده به انبوه مشتریان با ایجاد زیرساخت تعاملی طراحی محصول و فرایند خودکار تولید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مبتنی بر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648200" y="2514600"/>
            <a:ext cx="4800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46482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نون‌سین:  </a:t>
            </a:r>
            <a:r>
              <a:rPr lang="fa-IR" sz="2400" dirty="0" smtClean="0">
                <a:solidFill>
                  <a:schemeClr val="bg1"/>
                </a:solidFill>
                <a:cs typeface="B Koodak" pitchFamily="2" charset="-78"/>
              </a:rPr>
              <a:t>تعیین محتویات و ترکیب ساندویچ توسط مشتری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www.noonsin.ir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سفارشی‌سازی انبوه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مبتنی بر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78853" name="Picture 5" descr="D:\workshop\2\download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26721"/>
          <a:stretch>
            <a:fillRect/>
          </a:stretch>
        </p:blipFill>
        <p:spPr bwMode="auto">
          <a:xfrm>
            <a:off x="838200" y="3886200"/>
            <a:ext cx="7843838" cy="29718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69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981200"/>
            <a:ext cx="9144000" cy="28956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24800" y="1981200"/>
            <a:ext cx="1219200" cy="289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173069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endParaRPr lang="en-US" sz="3600" dirty="0">
              <a:solidFill>
                <a:schemeClr val="bg2">
                  <a:lumMod val="75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849940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solidFill>
                  <a:schemeClr val="bg1"/>
                </a:solidFill>
                <a:latin typeface="A Rezvan" pitchFamily="2" charset="-78"/>
                <a:cs typeface="A  Mitra_4 (MRT)" pitchFamily="2" charset="-78"/>
              </a:rPr>
              <a:t>هزینه/درآمد</a:t>
            </a:r>
            <a:endParaRPr lang="en-US" sz="9600" dirty="0">
              <a:solidFill>
                <a:schemeClr val="bg1"/>
              </a:solidFill>
              <a:latin typeface="A Rezvan" pitchFamily="2" charset="-78"/>
              <a:cs typeface="A  Mitra_4 (MRT)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8600" y="2362200"/>
            <a:ext cx="12954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95800" y="1600200"/>
            <a:ext cx="38862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تکنیک‌ها، روش‌ها ومدل‌هایی برای بهینه‌سازی، بازطراحی و توسعه جریان‌های درآمد و موثرسازی فرایندهای هزینه‌بر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86400" y="2514600"/>
            <a:ext cx="3962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4876801" y="2667000"/>
            <a:ext cx="3505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فروشگاه آنلاین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مشاهده محصولات مختلف، ثبت و پیگیری سفارش، سبد خرید، پرداخت و تعیین نحوه، زمان و مکان تحویل کالا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4478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خرید و فروش</a:t>
            </a:r>
            <a:endParaRPr lang="en-US" sz="4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ب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7200" y="2667000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با توسعه کسب و کارها مبتنی بر رایانش و ارتباطات جدید امکان خلق جریان‌های درآمد جدید و یا بازطراحی و توسعه جریان‌های درآمد سابق افزایش یافته است.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477000" y="2514600"/>
            <a:ext cx="2971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پورسانت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درآمد از طریق بخشی از هزینه تبادل شده در هر تراکنش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477000" y="2514600"/>
            <a:ext cx="2971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ایونت‌سنتر: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ثبت نام رویداد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eventcenter.ir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پورسانت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68609" name="Picture 1" descr="D:\workshop\2\FireShot Capture 117 - سامانه ثبت نام رویداد و فروش بلیت I EventCenter - http___eventcenter.ir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18384"/>
          <a:stretch>
            <a:fillRect/>
          </a:stretch>
        </p:blipFill>
        <p:spPr bwMode="auto">
          <a:xfrm>
            <a:off x="914400" y="3886200"/>
            <a:ext cx="7539038" cy="29718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343400" y="2514600"/>
            <a:ext cx="5105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خرید/فروش گروهی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تجمیع عرضه یا تقاضا و سرشکن کردن هزینه‌ها برای مشتریان نهایی با ایجاد زیرساخت ارتباطی و شبکه خریداران/فروشندگان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343400" y="2514600"/>
            <a:ext cx="5105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43434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تخفیفان: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خرید گروهی ارزان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takhfifan.com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خرید/فروش گروهی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64514" name="Picture 2" descr="D:\workshop\2\FireShot Capture 95 - سایت تخفیف و خرید گروهی در تور، کالا و خدمات - http___takhfifan.com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16755"/>
          <a:stretch>
            <a:fillRect/>
          </a:stretch>
        </p:blipFill>
        <p:spPr bwMode="auto">
          <a:xfrm>
            <a:off x="1066800" y="3810000"/>
            <a:ext cx="7081838" cy="304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705600" y="2514600"/>
            <a:ext cx="2743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اشتراک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درآمد از عضویت مشتریان برای استفاده از خدمات یا کالا در یک دوره زمانی خاص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705600" y="2514600"/>
            <a:ext cx="2743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فیلمو: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دسترسی به تمام فیلم‌ها با خرید اشتراک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www.filimo.com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اشتراک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60417" name="Picture 1" descr="D:\workshop\2\FireShot Capture 118 - فیلیمو_ - http___www.filimo.com_profile_pack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219200" y="3766561"/>
            <a:ext cx="6400800" cy="3091439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781800" y="2514600"/>
            <a:ext cx="2667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لیزینگ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اجاره به شرط تملک محصولات و خدمات به جای فروش مستقیم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781800" y="2514600"/>
            <a:ext cx="2667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800" u="sng" dirty="0" err="1" smtClean="0">
                <a:solidFill>
                  <a:schemeClr val="bg1"/>
                </a:solidFill>
                <a:cs typeface="B Koodak" pitchFamily="2" charset="-78"/>
              </a:rPr>
              <a:t>Mudjeans</a:t>
            </a:r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لیزینگ شلوار جین 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mudjeans.eu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لیزینگ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56321" name="Picture 1" descr="D:\workshop\2\FireShot Capture 121 - home - MUD JEANS - http___buy-or-lease.mudjeans.eu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18804"/>
          <a:stretch>
            <a:fillRect/>
          </a:stretch>
        </p:blipFill>
        <p:spPr bwMode="auto">
          <a:xfrm>
            <a:off x="685800" y="3810000"/>
            <a:ext cx="7772400" cy="30480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7010400" y="2514600"/>
            <a:ext cx="2438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اجاره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اجاره برای استفاده در مدت مشخص یا دفعات مشخص محصولات در یک شبکه فردبه‌فرد(</a:t>
            </a:r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C2C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) یا بنگاه به فرد(</a:t>
            </a:r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B2C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) یا بنگاه به بنگاه (</a:t>
            </a:r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B2B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)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86400" y="2514600"/>
            <a:ext cx="3962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51093"/>
            <a:ext cx="548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سرماشاپ: فروش تجهیزات سرمایشی</a:t>
            </a:r>
            <a:endParaRPr lang="en-US" sz="2800" dirty="0" smtClean="0">
              <a:solidFill>
                <a:schemeClr val="bg1"/>
              </a:solidFill>
              <a:cs typeface="B Koodak" pitchFamily="2" charset="-78"/>
            </a:endParaRP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www.sarmashop.com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76801" y="2667000"/>
            <a:ext cx="3505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فروشگاه آنلاین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14478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خرید و فروش</a:t>
            </a:r>
            <a:endParaRPr lang="en-US" sz="4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3074" name="Picture 2" descr="D:\workshop\2\FireShot Capture 55 - فروشگاه اینترنتی سرماشاپ - کمپرسور 12 _ - http___www.sarmashop.com_material-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69686"/>
          <a:stretch>
            <a:fillRect/>
          </a:stretch>
        </p:blipFill>
        <p:spPr bwMode="auto">
          <a:xfrm>
            <a:off x="1371600" y="3733800"/>
            <a:ext cx="6475892" cy="312420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ب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7010400" y="2514600"/>
            <a:ext cx="2438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800" u="sng" dirty="0" err="1" smtClean="0">
                <a:solidFill>
                  <a:schemeClr val="bg1"/>
                </a:solidFill>
                <a:cs typeface="B Koodak" pitchFamily="2" charset="-78"/>
              </a:rPr>
              <a:t>Airbnb</a:t>
            </a:r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اجرا اتاق‌های خالی فرد به فرد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www.airbnb.com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اجاره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52225" name="Picture 1" descr="D:\workshop\2\download (3)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16700"/>
          <a:stretch>
            <a:fillRect/>
          </a:stretch>
        </p:blipFill>
        <p:spPr bwMode="auto">
          <a:xfrm>
            <a:off x="838200" y="3886200"/>
            <a:ext cx="7386638" cy="29718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096000" y="2514600"/>
            <a:ext cx="3352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فروش داده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ثبت، نگه‌داری و تحلیل داده‌ها برای استخراج دانش و بینش از تاریخچه فعالیت جمعی مشتریان و استفاده از آن برای خلق ارزش جدید یا ارائه به بنگاه‌های متقاضی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56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096000" y="2514600"/>
            <a:ext cx="3352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800" u="sng" dirty="0" err="1" smtClean="0">
                <a:solidFill>
                  <a:schemeClr val="bg1"/>
                </a:solidFill>
                <a:cs typeface="B Koodak" pitchFamily="2" charset="-78"/>
              </a:rPr>
              <a:t>Patientslikeme</a:t>
            </a:r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: 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شبکه اجتماعی بیماران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فروش داده تحلیلی سلامتی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www.patientslikeme.com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فروش داده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44033" name="Picture 1" descr="D:\workshop\2\FireShot Capture 119 - Live better, together! I PatientsLikeMe - https___www.patientslikeme.com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8630"/>
          <a:stretch>
            <a:fillRect/>
          </a:stretch>
        </p:blipFill>
        <p:spPr bwMode="auto">
          <a:xfrm>
            <a:off x="1295400" y="3810000"/>
            <a:ext cx="6906953" cy="30480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56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705600" y="2514600"/>
            <a:ext cx="2743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فریمیوم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رایگان بخش عمده و عمومی سرویس به بخش عمده مشتریان با هدف فروش بخش کوچک و خاصی از خدمات به بخش مشخص و کوچکی از مشتریان پولی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57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705600" y="2514600"/>
            <a:ext cx="2743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4572000" y="3886200"/>
            <a:ext cx="4572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میلرلایت: سرویس ایمیل مارکتینگ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سرویس رایگان برای 1000 عضو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www.mailerlite.com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فریمیوم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39937" name="Picture 1" descr="D:\workshop\2\FireShot Capture 120 - مقرون به صرفه ترین نرم افزار ایمیل م_ - https___www.mailerlite.com_ir_pricing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r="16648" b="53086"/>
          <a:stretch>
            <a:fillRect/>
          </a:stretch>
        </p:blipFill>
        <p:spPr bwMode="auto">
          <a:xfrm>
            <a:off x="228600" y="2514600"/>
            <a:ext cx="3886200" cy="43434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57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105400" y="2514600"/>
            <a:ext cx="4343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قیمت‌گذاری پویا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استفاده از استراتژی قیمت‌گذاری پویا برای مدیریت خودکار عرضه و تقاضا و بهینه‌سازی حاشیه سود بر مبنای تغییرات پارامترهای بازار یا رفتار مشتری</a:t>
            </a: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105400" y="2514600"/>
            <a:ext cx="4343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ارانیکو: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سرویس بازرگانی الکترونیکی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www.eranico.com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جریان‌های جدید درآمد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قیمت‌گذاری پویا</a:t>
            </a:r>
          </a:p>
        </p:txBody>
      </p:sp>
      <p:pic>
        <p:nvPicPr>
          <p:cNvPr id="35841" name="Picture 1" descr="D:\workshop\2\FireShot Capture 91 - Eranico - بفروشید - ارانیکو - http___www.eranico.com_fa_b2b_sale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6144" r="7844" b="32098"/>
          <a:stretch>
            <a:fillRect/>
          </a:stretch>
        </p:blipFill>
        <p:spPr bwMode="auto">
          <a:xfrm>
            <a:off x="762000" y="3810000"/>
            <a:ext cx="7467600" cy="30480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ذ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ر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7200" y="2667000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استفاده از زیرساخت‌های تجارت الکترونیکی صنعت مرتبط با کسب و کار برای کاهش هزینه‌های داخلی و قیمت تمام شده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کاهش هزینه‌ها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248400" y="2514600"/>
            <a:ext cx="3200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اتوماسیون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پیاده‌سازی و استفاده از ابزارهای مبتنی بر فناوری اطلاعات و یا خدمات الکترونیکی برای خودکارسازی حداکثری فرایند تولید محصول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کاهش هزینه‌ها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ر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248400" y="2514600"/>
            <a:ext cx="3200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عکس‌پرینت: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خودکار سازی فرایند تولید کتاب عکس </a:t>
            </a:r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www.axprint.com/Photobook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اتوماسیون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کاهش هزینه‌ها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29697" name="Picture 1" descr="D:\workshop\2\FireShot Capture 124 - چاپ کتاب عکس I عکس-پرینت - http___www.axprint.com_Photobook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7896"/>
          <a:stretch>
            <a:fillRect/>
          </a:stretch>
        </p:blipFill>
        <p:spPr bwMode="auto">
          <a:xfrm>
            <a:off x="1219200" y="3810000"/>
            <a:ext cx="6862763" cy="3048000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ر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 8"/>
          <p:cNvSpPr/>
          <p:nvPr/>
        </p:nvSpPr>
        <p:spPr>
          <a:xfrm>
            <a:off x="0" y="14478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خدمات پس از فروش</a:t>
            </a:r>
            <a:endParaRPr lang="en-US" sz="4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پ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7200" y="2667000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تمامی خدمات پس از تحویل شامل ضمانت، شکایت، پیشنهاد، آموزش و راهنما، دریافت محصولات یا خدمات مکمل و ...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267200" y="2514600"/>
            <a:ext cx="5181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برون‌سپاری لجستیک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استفاده از خدمات دهنده امور انبارداری و ارسال با یکپارچه‌سازی خودکار فرایند داخلی سفارش با خدمات ارائه شده توسط طرف سوم 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کاهش هزینه‌ها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ر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60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267200" y="2514600"/>
            <a:ext cx="5181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42672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پرداخت: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 سرویس انبارداری و لجستیک تجارت الکترونیکی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pardakht.ir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کاهش هزینه‌ها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برون‌سپاری لجستیک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25601" name="Picture 1" descr="D:\workshop\2\download (1)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27426"/>
          <a:stretch>
            <a:fillRect/>
          </a:stretch>
        </p:blipFill>
        <p:spPr bwMode="auto">
          <a:xfrm>
            <a:off x="457200" y="3886200"/>
            <a:ext cx="7920038" cy="29718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ر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60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172200" y="2514600"/>
            <a:ext cx="3276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اجاره منابع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کاهش هزینه با اجاره به جای تملک منابع کلیدی به خصوص در حوزه رایانش، ارتباطات و خدمات از خدمات‌دهندگان  طرف سوم و یکپارچه‌سازی مبتنی بر فناوری اطلاعات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کاهش هزینه‌ها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ر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61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172200" y="2514600"/>
            <a:ext cx="3276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304800" y="2551093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عکس‌پرینت: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نگهداری کلیه عکس‌ها در سرویس </a:t>
            </a:r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S3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کاهش هزینه‌ها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اجاره منابع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21507" name="Picture 3" descr="http://www1.pcmag.com/media/images/488181-amazon-web-services-logo.jpg?thumb=y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t="19592" b="18367"/>
          <a:stretch>
            <a:fillRect/>
          </a:stretch>
        </p:blipFill>
        <p:spPr bwMode="auto">
          <a:xfrm>
            <a:off x="5181600" y="4800600"/>
            <a:ext cx="3171825" cy="144780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762000" y="4757735"/>
            <a:ext cx="3124200" cy="15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10" name="Picture 6" descr="D:\dropbox\Dropbox (axprint)\Logo\logo-axprint.png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0600" y="4724400"/>
            <a:ext cx="2590800" cy="1557335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ر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61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پردازش ابری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برون‌سپاری فعالیت‌های رایانشی به خدمات ابری ارائه شده توسط طرف سوم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کاهش هزینه‌ها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ر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62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 descr="D:\axkadeh\rial-b76e88e4e76b0331d85a35a5766edbb05326b92f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580"/>
            <a:ext cx="9143999" cy="686258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بکتوری: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پردازش ابری سمت سرور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backtory.com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کاهش هزینه‌ها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پردازش ابری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17409" name="Picture 1" descr="D:\workshop\2\FireShot Capture 97 - سرویس ابری بکتوری - https___backtory.com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28443"/>
          <a:stretch>
            <a:fillRect/>
          </a:stretch>
        </p:blipFill>
        <p:spPr bwMode="auto">
          <a:xfrm>
            <a:off x="533400" y="3962400"/>
            <a:ext cx="7900988" cy="28956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ر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62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1575137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1803737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 .......................................	</a:t>
            </a:r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(5 تکنیک)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1651337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0" y="2718137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0" y="2946737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 ............................ </a:t>
            </a:r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(36 تکنیک)</a:t>
            </a: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0" y="2794337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0" y="3861137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0" y="4089737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 ...........................  </a:t>
            </a:r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(8 تکنیک)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00" y="3937337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0" y="5004137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0" y="5232737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 .............................  </a:t>
            </a:r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(13 تکنیک)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5080337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511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2">
                    <a:lumMod val="75000"/>
                  </a:schemeClr>
                </a:solidFill>
                <a:cs typeface="A  Mitra_3 (MRT)" pitchFamily="2" charset="-78"/>
              </a:rPr>
              <a:t>نگاهی اجمالی به نوآوری با تجارت الکترونیکی</a:t>
            </a:r>
            <a:endParaRPr lang="en-US" sz="4000" dirty="0">
              <a:cs typeface="A  Mitra_3 (MRT)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4" name="Oval 3">
            <a:hlinkClick r:id="rId3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Koodak" pitchFamily="2" charset="-78"/>
              </a:rPr>
              <a:t>اگر مطالب این اسلاید برای‌تان مفید بود</a:t>
            </a:r>
            <a:endParaRPr lang="en-US" sz="3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3254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آن را با دیگران به اشتراک بگذارید</a:t>
            </a:r>
            <a:endParaRPr lang="en-US" sz="32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48006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rgbClr val="FFFF00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rgbClr val="FFFF00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rgbClr val="FFFF00"/>
              </a:solidFill>
              <a:latin typeface="Elm"/>
              <a:cs typeface="B Elm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39624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2400" dirty="0" smtClean="0">
                <a:cs typeface="B Koodak" pitchFamily="2" charset="-78"/>
              </a:rPr>
              <a:t>و با این کار به من کمک کنید </a:t>
            </a:r>
          </a:p>
          <a:p>
            <a:pPr algn="ctr" rtl="1">
              <a:defRPr/>
            </a:pPr>
            <a:r>
              <a:rPr lang="fa-IR" sz="2400" dirty="0" smtClean="0">
                <a:cs typeface="B Koodak" pitchFamily="2" charset="-78"/>
              </a:rPr>
              <a:t>تا به افراد بیشتری کمک کنم</a:t>
            </a:r>
            <a:endParaRPr lang="en-US" sz="2400" dirty="0" smtClean="0">
              <a:cs typeface="B Koodak" pitchFamily="2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 l="15556" t="80889" r="67778" b="12889"/>
          <a:stretch>
            <a:fillRect/>
          </a:stretch>
        </p:blipFill>
        <p:spPr bwMode="auto">
          <a:xfrm>
            <a:off x="3200400" y="6182360"/>
            <a:ext cx="2895600" cy="6756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Rectangle 12"/>
          <p:cNvSpPr/>
          <p:nvPr/>
        </p:nvSpPr>
        <p:spPr>
          <a:xfrm>
            <a:off x="0" y="5525869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cs typeface="B Yekan" pitchFamily="2" charset="-78"/>
              </a:rPr>
              <a:t>با کلیک روی دکمه </a:t>
            </a:r>
            <a:r>
              <a:rPr lang="en-US" dirty="0" smtClean="0">
                <a:cs typeface="B Yekan" pitchFamily="2" charset="-78"/>
              </a:rPr>
              <a:t>Share</a:t>
            </a:r>
            <a:r>
              <a:rPr lang="fa-IR" dirty="0" smtClean="0">
                <a:cs typeface="B Yekan" pitchFamily="2" charset="-78"/>
              </a:rPr>
              <a:t> </a:t>
            </a:r>
          </a:p>
          <a:p>
            <a:pPr algn="ctr" rtl="1"/>
            <a:r>
              <a:rPr lang="fa-IR" dirty="0" smtClean="0">
                <a:cs typeface="B Yekan" pitchFamily="2" charset="-78"/>
              </a:rPr>
              <a:t>پایین همین اسلاید</a:t>
            </a:r>
            <a:endParaRPr lang="en-US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52362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hlinkClick r:id="rId4"/>
          </p:cNvPr>
          <p:cNvSpPr txBox="1"/>
          <p:nvPr/>
        </p:nvSpPr>
        <p:spPr>
          <a:xfrm>
            <a:off x="0" y="35446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www.slideshare.net/mahdinasseri</a:t>
            </a:r>
          </a:p>
        </p:txBody>
      </p:sp>
      <p:sp>
        <p:nvSpPr>
          <p:cNvPr id="22" name="Rectangle 21">
            <a:hlinkClick r:id="rId4"/>
          </p:cNvPr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24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7" name="Rectangle 26">
            <a:hlinkClick r:id="rId4"/>
          </p:cNvPr>
          <p:cNvSpPr/>
          <p:nvPr/>
        </p:nvSpPr>
        <p:spPr>
          <a:xfrm>
            <a:off x="0" y="4356318"/>
            <a:ext cx="9144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مشاور، مربی و مدرس کارآفرینی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مارکتینگ عکس‌پرینت</a:t>
            </a:r>
            <a:endParaRPr lang="fa-I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28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181600" y="2514600"/>
            <a:ext cx="4267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4876801" y="2667000"/>
            <a:ext cx="3505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نظرسنجی آنلاین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دریافت نظر مشتری در مورد موضوعات مختلف از طریق فرم‌های آنلاین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4478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خدمات پس از فروش</a:t>
            </a:r>
            <a:endParaRPr lang="en-US" sz="4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پ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181600" y="2514600"/>
            <a:ext cx="4267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51093"/>
            <a:ext cx="548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سایپا: نظرسنجی درباره کیفیت  </a:t>
            </a:r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:D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www.saipacorp.com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4478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خدمات پس از فروش</a:t>
            </a:r>
            <a:endParaRPr lang="en-US" sz="4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76801" y="2667000"/>
            <a:ext cx="3505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نظرسنجی آنلاین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4098" name="Picture 2" descr="D:\workshop\2\FireShot Capture 56 - شركت در نظرسنجي - http___www.saipacorp.com_fa_contactus_Poll_Participate_7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79047"/>
          <a:stretch>
            <a:fillRect/>
          </a:stretch>
        </p:blipFill>
        <p:spPr bwMode="auto">
          <a:xfrm>
            <a:off x="609600" y="3886200"/>
            <a:ext cx="8117117" cy="29718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پ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3962400" y="2514600"/>
            <a:ext cx="5486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581400" y="2667000"/>
            <a:ext cx="48006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راهنمای آنلاین مشتری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آموزش نحوه استفاده از محصول، راهنمای کاربری، رفع اشکال، پرسش‌های متداول و ...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4478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خدمات پس از فروش</a:t>
            </a:r>
            <a:endParaRPr lang="en-US" sz="4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پ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038600" y="2514600"/>
            <a:ext cx="5410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51093"/>
            <a:ext cx="4038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ایران خودرو: راهنمای خودروها</a:t>
            </a:r>
            <a:endParaRPr lang="en-US" sz="2800" dirty="0" smtClean="0">
              <a:solidFill>
                <a:schemeClr val="bg1"/>
              </a:solidFill>
              <a:cs typeface="B Koodak" pitchFamily="2" charset="-78"/>
            </a:endParaRP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www.ikco.ir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4478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خدمات پس از فروش</a:t>
            </a:r>
            <a:endParaRPr lang="en-US" sz="4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581400" y="2667000"/>
            <a:ext cx="48006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راهنمای آنلاین مشتری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5122" name="Picture 2" descr="D:\workshop\2\FireShot Capture 57 - دانلود فایلهای PDF - https___www.ikco.ir_fa_OwnerManuals.aspx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8247" r="8247" b="50000"/>
          <a:stretch>
            <a:fillRect/>
          </a:stretch>
        </p:blipFill>
        <p:spPr bwMode="auto">
          <a:xfrm>
            <a:off x="990600" y="3795753"/>
            <a:ext cx="7315200" cy="3062247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پ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572000" y="2514600"/>
            <a:ext cx="4876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581400" y="2667000"/>
            <a:ext cx="48006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گارانتی و ضمانت‌ها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امکان پیگیری، مشاهده و ثبت درخواست گارانتی یا ضمانت‌های مختلف محصول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4478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خدمات پس از فروش</a:t>
            </a:r>
            <a:endParaRPr lang="en-US" sz="4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پ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2" r="5882"/>
          <a:stretch/>
        </p:blipFill>
        <p:spPr>
          <a:xfrm>
            <a:off x="0" y="-12063"/>
            <a:ext cx="9144000" cy="688212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-11016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1575137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1803737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 </a:t>
            </a:r>
            <a:r>
              <a:rPr lang="fa-IR" sz="36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.......................................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	</a:t>
            </a: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(5 تکنیک)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>
                  <a:lumMod val="75000"/>
                </a:scheme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1651337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382000" y="2718137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0" y="2946737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 </a:t>
            </a:r>
            <a:r>
              <a:rPr lang="fa-IR" sz="36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............................ </a:t>
            </a: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(36 تکنیک)</a:t>
            </a:r>
            <a:endParaRPr lang="en-US" sz="2400" dirty="0" smtClean="0">
              <a:solidFill>
                <a:schemeClr val="bg1">
                  <a:lumMod val="75000"/>
                </a:schemeClr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0" y="2794337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382000" y="3861137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0" y="4089737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 </a:t>
            </a:r>
            <a:r>
              <a:rPr lang="fa-IR" sz="36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...........................  </a:t>
            </a: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(8 تکنیک)</a:t>
            </a:r>
            <a:endParaRPr lang="en-US" sz="2800" dirty="0">
              <a:solidFill>
                <a:schemeClr val="bg1">
                  <a:lumMod val="75000"/>
                </a:schemeClr>
              </a:solidFill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82000" y="3937337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0" y="5004137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0" y="5232737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هزینه /درآمد </a:t>
            </a:r>
            <a:r>
              <a:rPr lang="fa-IR" sz="36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.............................  </a:t>
            </a:r>
            <a:r>
              <a:rPr lang="fa-IR" sz="28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(13 تکنیک)</a:t>
            </a:r>
            <a:endParaRPr lang="en-US" sz="2800" dirty="0" smtClean="0">
              <a:solidFill>
                <a:schemeClr val="bg1">
                  <a:lumMod val="75000"/>
                </a:schemeClr>
              </a:solidFill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8382000" y="5080337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381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800" dirty="0" smtClean="0">
                <a:solidFill>
                  <a:schemeClr val="bg2">
                    <a:lumMod val="75000"/>
                  </a:schemeClr>
                </a:solidFill>
                <a:cs typeface="A  Mitra_3 (MRT)" pitchFamily="2" charset="-78"/>
              </a:rPr>
              <a:t>نوآوری با تجارت الکترونیکی در </a:t>
            </a:r>
            <a:endParaRPr lang="en-US" sz="4800" dirty="0">
              <a:cs typeface="A  Mitra_3 (MRT)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572000" y="2514600"/>
            <a:ext cx="4876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51093"/>
            <a:ext cx="4038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متم‌اف: گارانتی مودم</a:t>
            </a:r>
            <a:endParaRPr lang="en-US" sz="2800" dirty="0" smtClean="0">
              <a:solidFill>
                <a:schemeClr val="bg1"/>
              </a:solidFill>
              <a:cs typeface="B Koodak" pitchFamily="2" charset="-78"/>
            </a:endParaRP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www.metem.ir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0" y="1447800"/>
            <a:ext cx="838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خدمات پس از فروش</a:t>
            </a:r>
            <a:endParaRPr lang="en-US" sz="4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81400" y="2667000"/>
            <a:ext cx="48006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گارانتی و ضمانت‌ها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6146" name="Picture 2" descr="D:\workshop\2\a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89558"/>
          <a:stretch>
            <a:fillRect/>
          </a:stretch>
        </p:blipFill>
        <p:spPr bwMode="auto">
          <a:xfrm>
            <a:off x="762000" y="3886200"/>
            <a:ext cx="7862176" cy="990600"/>
          </a:xfrm>
          <a:prstGeom prst="rect">
            <a:avLst/>
          </a:prstGeom>
          <a:noFill/>
        </p:spPr>
      </p:pic>
      <p:pic>
        <p:nvPicPr>
          <p:cNvPr id="23" name="Picture 2" descr="D:\workshop\2\a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t="22490" b="53414"/>
          <a:stretch>
            <a:fillRect/>
          </a:stretch>
        </p:blipFill>
        <p:spPr bwMode="auto">
          <a:xfrm>
            <a:off x="762000" y="4572000"/>
            <a:ext cx="7862176" cy="22860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پ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1981200"/>
            <a:ext cx="9144000" cy="28956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24800" y="1981200"/>
            <a:ext cx="1219200" cy="289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173069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endParaRPr lang="en-US" sz="3600" dirty="0">
              <a:solidFill>
                <a:schemeClr val="bg2">
                  <a:lumMod val="75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849940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solidFill>
                  <a:schemeClr val="bg1"/>
                </a:solidFill>
                <a:latin typeface="A Rezvan" pitchFamily="2" charset="-78"/>
                <a:cs typeface="A  Mitra_4 (MRT)" pitchFamily="2" charset="-78"/>
              </a:rPr>
              <a:t>ارتباط با مشتری</a:t>
            </a:r>
            <a:endParaRPr lang="en-US" sz="9600" dirty="0">
              <a:solidFill>
                <a:schemeClr val="bg1"/>
              </a:solidFill>
              <a:latin typeface="A Rezvan" pitchFamily="2" charset="-78"/>
              <a:cs typeface="A  Mitra_4 (MRT)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8600" y="2362200"/>
            <a:ext cx="12954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95800" y="1600200"/>
            <a:ext cx="3886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مجموعه تعاملات غیرمالی که در یک دوره زمانی بین کسب و کار شما با مشتری ایجاد شده و می‌تواند به طور غیرمستقیم منتهی به یکی از تعاملات مالی بین دو طرف می‌شود.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 8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7200" y="2667000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چگونه افرادی را که ممکن است نیازمند محصولات من باشند، به اولین نقطه شروع فرایند تصمیم‌گیری (کانال فروش) برای خرید بکشانم؟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86400" y="2514600"/>
            <a:ext cx="3962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4876801" y="2667000"/>
            <a:ext cx="3505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تبلیغات آنلاین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تبلیغات بنری، تبلیغات کلیکی، تبلیغات در موتورهای جستجو، ارسال ایمیل تبلیغاتی و...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6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3" descr="D:\workshop\2\3.png"/>
          <p:cNvPicPr>
            <a:picLocks noChangeAspect="1" noChangeArrowheads="1"/>
          </p:cNvPicPr>
          <p:nvPr/>
        </p:nvPicPr>
        <p:blipFill>
          <a:blip r:embed="rId4" cstate="print"/>
          <a:srcRect t="26788"/>
          <a:stretch>
            <a:fillRect/>
          </a:stretch>
        </p:blipFill>
        <p:spPr bwMode="auto">
          <a:xfrm>
            <a:off x="609600" y="3810000"/>
            <a:ext cx="8052367" cy="304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86400" y="2514600"/>
            <a:ext cx="3962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90800"/>
            <a:ext cx="5486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تبلیغ لاستیک، آژانس مسافرتی، فروش اقساطی خودرو و... در تابناک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876801" y="2667000"/>
            <a:ext cx="3505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تبلیغات آنلاین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6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038600" y="2514600"/>
            <a:ext cx="5410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تبلیغات موتور جستجو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نمایش لینک تبلیغات در کنار نتایج جستجو با پرداخت هزینه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7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114800" y="2514600"/>
            <a:ext cx="5334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90800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زورق: فروش بلیط هواپیما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www.zoraq.com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4514" name="Picture 2" descr="D:\workshop\2\FireShot Capture 61 - بلیط هواپیما چارتر - Google Search_ - https___www.google.com_search.png"/>
          <p:cNvPicPr>
            <a:picLocks noChangeAspect="1" noChangeArrowheads="1"/>
          </p:cNvPicPr>
          <p:nvPr/>
        </p:nvPicPr>
        <p:blipFill>
          <a:blip r:embed="rId4" cstate="print"/>
          <a:srcRect b="22357"/>
          <a:stretch>
            <a:fillRect/>
          </a:stretch>
        </p:blipFill>
        <p:spPr bwMode="auto">
          <a:xfrm>
            <a:off x="685800" y="3886200"/>
            <a:ext cx="7924800" cy="297180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تبلیغات موتور جستجو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7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038600" y="2514600"/>
            <a:ext cx="5410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موتور جستجو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انجام مجموعه‌ای فعالیت‌های </a:t>
            </a:r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SEO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 برای افزایش رتبه در موتورهای جستجو مبتنی بر برخی کلمات کلیدی مرتبط با کسب و کار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114800" y="2514600"/>
            <a:ext cx="5334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90800"/>
            <a:ext cx="4114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علی‌بابا: فروش بلیط هواپیما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www.alibaba.ir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موتور جستجو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81922" name="Picture 2" descr="D:\workshop\2\FireShot Capture 72 - بلیط هواپیما - Google Search_ - https___www.google.com_search.png"/>
          <p:cNvPicPr>
            <a:picLocks noChangeAspect="1" noChangeArrowheads="1"/>
          </p:cNvPicPr>
          <p:nvPr/>
        </p:nvPicPr>
        <p:blipFill>
          <a:blip r:embed="rId4" cstate="print"/>
          <a:srcRect r="24770" b="46672"/>
          <a:stretch>
            <a:fillRect/>
          </a:stretch>
        </p:blipFill>
        <p:spPr bwMode="auto">
          <a:xfrm>
            <a:off x="685800" y="3897711"/>
            <a:ext cx="8077200" cy="2960289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hlinkClick r:id="rId4"/>
          </p:cNvPr>
          <p:cNvSpPr txBox="1"/>
          <p:nvPr/>
        </p:nvSpPr>
        <p:spPr>
          <a:xfrm>
            <a:off x="0" y="54203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>
                <a:solidFill>
                  <a:schemeClr val="bg1"/>
                </a:solidFill>
              </a:rPr>
              <a:t>www.slideshare.net/mahdinasseri</a:t>
            </a:r>
          </a:p>
        </p:txBody>
      </p:sp>
      <p:sp>
        <p:nvSpPr>
          <p:cNvPr id="22" name="Rectangle 21">
            <a:hlinkClick r:id="rId4"/>
          </p:cNvPr>
          <p:cNvSpPr/>
          <p:nvPr/>
        </p:nvSpPr>
        <p:spPr>
          <a:xfrm>
            <a:off x="0" y="46554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24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24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24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24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5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26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27" name="Rectangle 26">
            <a:hlinkClick r:id="rId4"/>
          </p:cNvPr>
          <p:cNvSpPr/>
          <p:nvPr/>
        </p:nvSpPr>
        <p:spPr>
          <a:xfrm>
            <a:off x="0" y="2342852"/>
            <a:ext cx="9144000" cy="20005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مشاور، مربی و مدرس کارآفرینی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مارکتینگ عکس‌پرینت</a:t>
            </a:r>
            <a:endParaRPr lang="fa-I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28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29" name="Rectangle 28"/>
          <p:cNvSpPr/>
          <p:nvPr/>
        </p:nvSpPr>
        <p:spPr>
          <a:xfrm>
            <a:off x="0" y="622929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105400" y="2514600"/>
            <a:ext cx="4343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محتوی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محتوای غنی و مرتبط به صورت وبلاگ تجاری و تامین نیاز اطلاعاتی مشتریانی که اغلب با جستجو به دنبال یافتن راه‌های رفع نیاز خود هستند.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181600" y="2514600"/>
            <a:ext cx="4267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908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سدا: آموزشگاه موسیقی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ویدئوهای آموزش موسیقی در کانال آپارات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5538" name="Picture 2" descr="D:\workshop\2\FireShot Capture 63 - مرکز موسیقی سدا_ - http___www.aparat.com_sadda_م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84122"/>
          <a:stretch>
            <a:fillRect/>
          </a:stretch>
        </p:blipFill>
        <p:spPr bwMode="auto">
          <a:xfrm>
            <a:off x="381000" y="3886200"/>
            <a:ext cx="8403519" cy="2971800"/>
          </a:xfrm>
          <a:prstGeom prst="rect">
            <a:avLst/>
          </a:prstGeom>
          <a:noFill/>
        </p:spPr>
      </p:pic>
      <p:pic>
        <p:nvPicPr>
          <p:cNvPr id="21" name="Picture 2" descr="D:\workshop\2\FireShot Capture 63 - مرکز موسیقی سدا_ - http___www.aparat.com_sadda_م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t="7735" b="78423"/>
          <a:stretch>
            <a:fillRect/>
          </a:stretch>
        </p:blipFill>
        <p:spPr bwMode="auto">
          <a:xfrm>
            <a:off x="381000" y="4267200"/>
            <a:ext cx="8403519" cy="25908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محتوی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105400" y="2514600"/>
            <a:ext cx="4343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ارجاعی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همکاری با شرکت‌های آنلاین و غیرآنلاین دیگر برای معرفی خدمات و محصولات طرف مقابل به مشتریان هر طرف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181600" y="2514600"/>
            <a:ext cx="4267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908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علی‌بابا و عکس‌پرینت: 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معرفی عکس‌پرینت به کاربران علی‌بابا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ارجاعی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 cstate="print"/>
          <a:srcRect l="15000" t="31770" r="15000" b="18403"/>
          <a:stretch>
            <a:fillRect/>
          </a:stretch>
        </p:blipFill>
        <p:spPr bwMode="auto">
          <a:xfrm>
            <a:off x="762000" y="3733800"/>
            <a:ext cx="731520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8" name="Picture 4" descr="http://www.axprint.com/landing/alibaba/img/axprint-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7000" y="3810000"/>
            <a:ext cx="1422400" cy="853440"/>
          </a:xfrm>
          <a:prstGeom prst="rect">
            <a:avLst/>
          </a:prstGeom>
          <a:noFill/>
        </p:spPr>
      </p:pic>
      <p:pic>
        <p:nvPicPr>
          <p:cNvPr id="1030" name="Picture 6" descr="http://www.axprint.com/landing/alibaba/img/alibaba-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219200" y="3886200"/>
            <a:ext cx="685800" cy="753608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953000" y="2514600"/>
            <a:ext cx="4495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ویروسی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معرفی کسب و کار شما توسط مشتریان‌تان به مشتریان جدید و ایجاد چارچوب و لوازم تسهیل چنین معرفی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029200" y="2514600"/>
            <a:ext cx="4419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908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عکس‌پرینت: طرح سفیران کتاب عکس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Axprint.com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ویروسی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76802" name="Picture 2" descr="D:\workshop\2\FireShot Capture 65 - عکس-پرینت I عکاسخانه_ - http___www.axprint.com_Landing_ambassador_Default.aspx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4826" r="5408" b="93031"/>
          <a:stretch>
            <a:fillRect/>
          </a:stretch>
        </p:blipFill>
        <p:spPr bwMode="auto">
          <a:xfrm>
            <a:off x="609600" y="3810000"/>
            <a:ext cx="7848600" cy="762000"/>
          </a:xfrm>
          <a:prstGeom prst="rect">
            <a:avLst/>
          </a:prstGeom>
          <a:noFill/>
        </p:spPr>
      </p:pic>
      <p:pic>
        <p:nvPicPr>
          <p:cNvPr id="22" name="Picture 2" descr="D:\workshop\2\FireShot Capture 65 - عکس-پرینت I عکاسخانه_ - http___www.axprint.com_Landing_ambassador_Default.aspx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4547" t="29965" r="4872" b="50987"/>
          <a:stretch>
            <a:fillRect/>
          </a:stretch>
        </p:blipFill>
        <p:spPr bwMode="auto">
          <a:xfrm>
            <a:off x="609600" y="4572000"/>
            <a:ext cx="7848600" cy="228600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953000" y="2514600"/>
            <a:ext cx="4495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شفاهی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ایجاد یا استفاده از پلتفرم‌های تبادل نظر بین کاربران اینترنت و به دست آوردن حجم بالایی از نظرات مثبت، معرفی به دیگران و توصیه از زبان خود مشتریان به مشتریان دیگر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181600" y="2514600"/>
            <a:ext cx="4267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908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فروم‌های آنلاین: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 تبادل نظر در مورد برند «تن درست» در فروم نی نی‌سایت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شفاهی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77826" name="Picture 2" descr="D:\workshop\2\FireShot Capture 67 - لباسهاي _ تن درست_....لباس با_ - http___www.ninisite.com_discussion_thread.asp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t="1225" b="94365"/>
          <a:stretch>
            <a:fillRect/>
          </a:stretch>
        </p:blipFill>
        <p:spPr bwMode="auto">
          <a:xfrm>
            <a:off x="288517" y="3733800"/>
            <a:ext cx="8626883" cy="1371600"/>
          </a:xfrm>
          <a:prstGeom prst="rect">
            <a:avLst/>
          </a:prstGeom>
          <a:noFill/>
        </p:spPr>
      </p:pic>
      <p:pic>
        <p:nvPicPr>
          <p:cNvPr id="24" name="Picture 2" descr="D:\workshop\2\FireShot Capture 67 - لباسهاي _ تن درست_....لباس با_ - http___www.ninisite.com_discussion_thread.asp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t="14946" b="78193"/>
          <a:stretch>
            <a:fillRect/>
          </a:stretch>
        </p:blipFill>
        <p:spPr bwMode="auto">
          <a:xfrm>
            <a:off x="288517" y="4724400"/>
            <a:ext cx="8626883" cy="21336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953000" y="2514600"/>
            <a:ext cx="4495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اجتماعی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استفاده از موج‌های اجتماعی و تعریف یک برنامه فعالیت اجتماعی غیرانتفاعی برای به دست آوردن مشتریان جدید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953000" y="2514600"/>
            <a:ext cx="4495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90800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دیجی‌کالا: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پیش‌بینی نتایج جام یورو 2016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اجتماعی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78850" name="Picture 2" descr="D:\workshop\2\FireShot Capture 68 - مسابقه پیش-بینی شگفت-انگیز یورو _ - https___landing.digikala.com_amazing-euro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26991"/>
          <a:stretch>
            <a:fillRect/>
          </a:stretch>
        </p:blipFill>
        <p:spPr bwMode="auto">
          <a:xfrm>
            <a:off x="1828800" y="3810000"/>
            <a:ext cx="5410200" cy="30480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icons.iconarchive.com/icons/custom-icon-design/pretty-office-11/512/presentation-ic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485900"/>
            <a:ext cx="4876800" cy="4876801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22985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Dast Nevis" pitchFamily="66" charset="-78"/>
              </a:rPr>
              <a:t>قبل از ادامه  مطلب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Dast Nevis" pitchFamily="66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733800" y="5257800"/>
            <a:ext cx="5638800" cy="1066800"/>
          </a:xfrm>
          <a:prstGeom prst="roundRect">
            <a:avLst>
              <a:gd name="adj" fmla="val 10673"/>
            </a:avLst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069946" y="5334000"/>
            <a:ext cx="476925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latin typeface="A  Duel" pitchFamily="2" charset="-78"/>
                <a:cs typeface="A  Mitra_5 (MRT)" pitchFamily="2" charset="-78"/>
              </a:rPr>
              <a:t>از خشت تا کلیک</a:t>
            </a:r>
            <a:endParaRPr lang="en-US" sz="6000" dirty="0">
              <a:latin typeface="A  Duel" pitchFamily="2" charset="-78"/>
              <a:cs typeface="A  Mitra_5 (MRT)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057395" y="2703493"/>
            <a:ext cx="378180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a-IR" sz="2800" dirty="0" smtClean="0">
                <a:solidFill>
                  <a:srgbClr val="FFC000"/>
                </a:solidFill>
                <a:cs typeface="B Yekan" pitchFamily="2" charset="-78"/>
              </a:rPr>
              <a:t>با کلیک روی تصویر روبرو </a:t>
            </a:r>
          </a:p>
          <a:p>
            <a:pPr algn="ctr"/>
            <a:r>
              <a:rPr lang="fa-IR" sz="2800" dirty="0" smtClean="0">
                <a:solidFill>
                  <a:srgbClr val="FFC000"/>
                </a:solidFill>
                <a:cs typeface="B Yekan" pitchFamily="2" charset="-78"/>
              </a:rPr>
              <a:t>مقدمات بحث را مطالعه کنید</a:t>
            </a:r>
            <a:endParaRPr lang="en-US" sz="2800" dirty="0">
              <a:solidFill>
                <a:srgbClr val="FFC000"/>
              </a:solidFill>
              <a:cs typeface="B Yekan" pitchFamily="2" charset="-78"/>
            </a:endParaRPr>
          </a:p>
        </p:txBody>
      </p:sp>
      <p:pic>
        <p:nvPicPr>
          <p:cNvPr id="3074" name="Picture 2" descr="‫‌ّای‌اػتشاتظیک‬‫ى‬‫‌سا‬‫ؾ‬‫پی‬&#10;‫تَػؼِ‌تا‌تجاست‌الکتشًٍیکی‬&#10;‫کلیک‬ ‫تا‬‫خشت‬‫از‬&#10;‫ناصری‬ ‫مهدی‬&#10; 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4400" y="2057400"/>
            <a:ext cx="3505200" cy="2631648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advClick="0"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724400" y="2514600"/>
            <a:ext cx="4724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شبکه‌های اجتماعی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فعالیت و حضور در شبکه‌های اجتماعی و شروع یک تعامل دوطرفه با حجم انبوهی از مشتریان فعلی و بالقوه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724400" y="2514600"/>
            <a:ext cx="4724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90800"/>
            <a:ext cx="4724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بیسکویت گرجی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: تولید محتوای پرطرفدار در شبکه‌های اجتماعی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کسب مشتری بالقوه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شبکه‌های اجتماعی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2" name="Picture 2" descr="D:\workshop\2\FireShot Capture 73 - بیسکویت گرجی (@gorjico) • Instagram phot_ - https___www.instagram.com_gorjico_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05000" y="3942611"/>
            <a:ext cx="5638800" cy="2915389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ث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7200" y="2667000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دسترسی به بازار انبوه، بازار نوظهور، بازار گوشه‌ای، بازار هدفمند و افزایش سهم کسب و کار از بازار 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افزایش سهم بازار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انبوه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افزایش دسترسی به مشتریان گسترده از نظر جغرافیایی، زمانی و انواع مشتری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افزایش سهم بازار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ث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فروشگاه گل منصوری: 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دسترسی به بازار کل ایران از رضوانشهر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www.mansourigol.com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افزایش سهم بازار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انبوه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79875" name="Picture 3" descr="D:\workshop\2\FireShot Capture 70 - فروشگاه اینترنتی گل و گیاه منصوری - گل و گیاه م_ - http___www.mansourigol.com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t="519" b="88696"/>
          <a:stretch>
            <a:fillRect/>
          </a:stretch>
        </p:blipFill>
        <p:spPr bwMode="auto">
          <a:xfrm>
            <a:off x="960124" y="3886200"/>
            <a:ext cx="7421876" cy="2971800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ث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257800" y="2514600"/>
            <a:ext cx="4191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بخش‌بندی بازار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شناسایی و تمرکز روی بخش مشخص و متمایزی از بازار و ارائه سرویس اختصاصی برای افزایش احتمال خرید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افزایش سهم بازار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ث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16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181600" y="2514600"/>
            <a:ext cx="4267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u="sng" dirty="0" smtClean="0">
                <a:solidFill>
                  <a:schemeClr val="bg1"/>
                </a:solidFill>
                <a:cs typeface="B Koodak" pitchFamily="2" charset="-78"/>
              </a:rPr>
              <a:t>ورچین</a:t>
            </a:r>
            <a:r>
              <a:rPr lang="fa-IR" sz="3600" dirty="0" smtClean="0">
                <a:solidFill>
                  <a:schemeClr val="bg1"/>
                </a:solidFill>
                <a:cs typeface="B Koodak" pitchFamily="2" charset="-78"/>
              </a:rPr>
              <a:t>: محصولات لوکس</a:t>
            </a:r>
          </a:p>
          <a:p>
            <a:pPr algn="ctr" rtl="1"/>
            <a:r>
              <a:rPr lang="en-US" sz="4000" dirty="0" smtClean="0">
                <a:solidFill>
                  <a:schemeClr val="bg1"/>
                </a:solidFill>
                <a:cs typeface="B Koodak" pitchFamily="2" charset="-78"/>
              </a:rPr>
              <a:t>www.varchin.com</a:t>
            </a:r>
            <a:endParaRPr lang="en-US" sz="40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افزایش سهم بازار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بخش‌بندی بازار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80898" name="Picture 2" descr="D:\workshop\2\FireShot Capture 71 - فروشگاه اینترنتی ورچـیـن I صفحه نخست - http___www.varchin.com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83992"/>
          <a:stretch>
            <a:fillRect/>
          </a:stretch>
        </p:blipFill>
        <p:spPr bwMode="auto">
          <a:xfrm>
            <a:off x="359410" y="3886200"/>
            <a:ext cx="8479790" cy="29718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ث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17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7200" y="2667000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ایجاد یک حس مثبت در مشتری برای اطمینان به کسب و کار و ایجاد شهرت و اعتبار عمومی در بازار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562600" y="2514600"/>
            <a:ext cx="3886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مشتریان ویژه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معرفی مشتریان مهم، بزرگ و شناخته شده در وبسایت باعث می‌شود مشتریان به اعتبار آنها به کسب و کار اعتماد کنند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562600" y="2514600"/>
            <a:ext cx="3886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152400" y="2627293"/>
            <a:ext cx="533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همکاران سیستم: 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راهکارهای جامع سازمانی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www.systemgroup.net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مشتریان ویژه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3074" name="Picture 2" descr="D:\workshop\2\FireShot Capture 75 - داستان موفقیت مشتریان I شرکت هم_ - https___www.systemgroup.net_success-stories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78373"/>
          <a:stretch>
            <a:fillRect/>
          </a:stretch>
        </p:blipFill>
        <p:spPr bwMode="auto">
          <a:xfrm>
            <a:off x="1600200" y="3962400"/>
            <a:ext cx="6096000" cy="28956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274" name="Picture 2" descr="D:\axkadeh\Start_Jeremy_Wariner_2007.jpg"/>
          <p:cNvPicPr>
            <a:picLocks noChangeAspect="1" noChangeArrowheads="1"/>
          </p:cNvPicPr>
          <p:nvPr/>
        </p:nvPicPr>
        <p:blipFill rotWithShape="1">
          <a:blip r:embed="rId3" cstate="print"/>
          <a:srcRect l="1" r="1"/>
          <a:stretch/>
        </p:blipFill>
        <p:spPr bwMode="auto">
          <a:xfrm>
            <a:off x="-1149433" y="0"/>
            <a:ext cx="10293433" cy="6858000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3622737" y="-76200"/>
            <a:ext cx="494398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3800" dirty="0" smtClean="0">
                <a:ln>
                  <a:solidFill>
                    <a:srgbClr val="000000"/>
                  </a:solidFill>
                </a:ln>
                <a:solidFill>
                  <a:schemeClr val="bg1"/>
                </a:solidFill>
                <a:cs typeface="A Titraj 1" panose="00000700000000000000" pitchFamily="2" charset="-78"/>
              </a:rPr>
              <a:t>شروع...</a:t>
            </a:r>
            <a:endParaRPr lang="en-US" sz="13800" dirty="0">
              <a:ln>
                <a:solidFill>
                  <a:srgbClr val="000000"/>
                </a:solidFill>
              </a:ln>
              <a:solidFill>
                <a:schemeClr val="bg1"/>
              </a:solidFill>
              <a:cs typeface="A Titraj 1" panose="000007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 rot="314611">
            <a:off x="417313" y="5771394"/>
            <a:ext cx="73547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>
                <a:cs typeface="B Yekan" panose="00000400000000000000" pitchFamily="2" charset="-78"/>
              </a:rPr>
              <a:t>در هر تکنیک برای مشاهده سایت مثال گفته شده روی تصویر آن سایت کلیک کنید</a:t>
            </a:r>
            <a:endParaRPr lang="en-US" dirty="0">
              <a:cs typeface="B Yekan" panose="00000400000000000000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توصیه‌نامه‌ها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نقل قول مشتریان ترجیحا شناخته شده درباره شما، خدمات شما و تجربه تجارت با شما 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چارگون: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راهکارهای یکپارچه سازمانی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www.chargoon.com</a:t>
            </a:r>
            <a:endParaRPr lang="fa-IR" sz="24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توصیه‌نامه‌ها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2050" name="Picture 2" descr="D:\workshop\2\FireShot Capture 74 - چارگون I ارایه کننده راه-کارهای یکپارچه سازمانی - http___www.chargoon.com_.png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 cstate="print"/>
          <a:srcRect b="9836"/>
          <a:stretch/>
        </p:blipFill>
        <p:spPr bwMode="auto">
          <a:xfrm>
            <a:off x="1219200" y="3810000"/>
            <a:ext cx="6538402" cy="30480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334000" y="2514600"/>
            <a:ext cx="4114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امتیاز/نظردهی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ایجاد امکان نظردهی یا امتیازدهی به محصولات یا خدمات توسط مشتریان و نمایش عمومی آن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334000" y="2514600"/>
            <a:ext cx="4114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551093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زودفود: 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امتیازدهی به رستوران‌ها و غذاها توسط مشتریان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www.zoodfood.com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امتیاز/نظردهی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4098" name="Picture 2" descr="D:\workshop\2\FireShot Capture 76 - لیست رستوران های تهران I با_ - https___www.zoodfood.com_restaurant_city_tehran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863817"/>
            <a:ext cx="5791200" cy="2994183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705600" y="2514600"/>
            <a:ext cx="2743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مجوزها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نمایش مجوزهای رسمی، استانداردها و... و لینک کردن آنها به توضیحات بیشتر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705600" y="2514600"/>
            <a:ext cx="2743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جیب: 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نرم‌افزار حسابداری شخصی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jeeb.ir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مجوزها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6146" name="Picture 2" descr="D:\workshop\2\FireShot Capture 79 - جیب__سیستم حسابداری شخصی - http___jeeb.ir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t="63217" b="15710"/>
          <a:stretch>
            <a:fillRect/>
          </a:stretch>
        </p:blipFill>
        <p:spPr bwMode="auto">
          <a:xfrm>
            <a:off x="477982" y="4724400"/>
            <a:ext cx="8119347" cy="2133600"/>
          </a:xfrm>
          <a:prstGeom prst="rect">
            <a:avLst/>
          </a:prstGeom>
          <a:noFill/>
        </p:spPr>
      </p:pic>
      <p:pic>
        <p:nvPicPr>
          <p:cNvPr id="21" name="Picture 2" descr="D:\workshop\2\FireShot Capture 79 - جیب__سیستم حسابداری شخصی - http___jeeb.ir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93227"/>
          <a:stretch>
            <a:fillRect/>
          </a:stretch>
        </p:blipFill>
        <p:spPr bwMode="auto">
          <a:xfrm>
            <a:off x="491253" y="3886200"/>
            <a:ext cx="8119347" cy="68580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بازگشت کالا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روال‌های بازگشت کالا و تشریح کامل آن به مشتریان به همراه امکان شروع فرایند بازگشت کالا و پیگیری آن توسط مشتری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عکس‌پرینت: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110% ضمانت رضایت مشتری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www.axprint.com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بازگشت کالا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87393" name="Picture 1" descr="D:\workshop\2\FireShot Capture 88 - ضمانت رضایت مشتری I عکس-پرینت - http___www.axprint.com_AboutUs_Guarantee.aspx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39855"/>
          <a:stretch>
            <a:fillRect/>
          </a:stretch>
        </p:blipFill>
        <p:spPr bwMode="auto">
          <a:xfrm>
            <a:off x="609600" y="3886200"/>
            <a:ext cx="8108797" cy="29718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پرداخت امن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نمایش زیرساخت‌های امن پرداخت الکترونیکی و ایجاد اطمینان از حفظ اطلاعات مالی کاربران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800" y="2721114"/>
            <a:ext cx="91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پرداخت امن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83298" name="Picture 2" descr="https://www.appforall.ir/blog/wp-content/uploads/2014/10/Bank_Logo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0" y="4038600"/>
            <a:ext cx="6470073" cy="243840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838200" y="2590800"/>
            <a:ext cx="4495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پرداخت امن: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درگاه‌های بانکی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305800" y="2721114"/>
            <a:ext cx="914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981200"/>
            <a:ext cx="9144000" cy="28956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24800" y="1981200"/>
            <a:ext cx="1219200" cy="289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173069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endParaRPr lang="en-US" sz="3600" dirty="0">
              <a:solidFill>
                <a:schemeClr val="bg2">
                  <a:lumMod val="75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737009"/>
            <a:ext cx="79248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3800" dirty="0" smtClean="0">
                <a:solidFill>
                  <a:schemeClr val="bg1"/>
                </a:solidFill>
                <a:latin typeface="A Rezvan" pitchFamily="2" charset="-78"/>
                <a:cs typeface="A  Mitra_4 (MRT)" pitchFamily="2" charset="-78"/>
              </a:rPr>
              <a:t>کانال‌ها</a:t>
            </a:r>
            <a:endParaRPr lang="en-US" sz="13800" dirty="0">
              <a:solidFill>
                <a:schemeClr val="bg1"/>
              </a:solidFill>
              <a:latin typeface="A Rezvan" pitchFamily="2" charset="-78"/>
              <a:cs typeface="A  Mitra_4 (MRT)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8600" y="2362200"/>
            <a:ext cx="12954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953000" y="2514600"/>
            <a:ext cx="4495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حضور در رسانه‌ها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نمایش مطالب منتشر شده درباره کسب و کار شما در رسانه‌های عمومی و تخصصی که نشان‌دهنده اعتبار و شهرت بالای کسب و کار شما می‌تواند باشد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953000" y="2514600"/>
            <a:ext cx="4495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4648200" y="4038600"/>
            <a:ext cx="44958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صبا ایده: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آپارات، فیلیمو، میهن‌بلاگ و...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sabaidea.com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حضور در رسانه‌ها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179201" name="Picture 1" descr="D:\workshop\2\FireShot Capture 128 - صباایدهIرسانه ها - http___sabaidea.com_press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81772"/>
          <a:stretch>
            <a:fillRect/>
          </a:stretch>
        </p:blipFill>
        <p:spPr bwMode="auto">
          <a:xfrm>
            <a:off x="304800" y="2743200"/>
            <a:ext cx="4329074" cy="41148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477000" y="2514600"/>
            <a:ext cx="2971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درباره ما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اطلاعات دقیق درباره تاریخچه شرکت، زمینه فعالیت‌ها، تجربیات پیشین و حتی معرفی شخصیت حقیقی کارکنان شرکت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477000" y="2514600"/>
            <a:ext cx="2971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6400800" y="3810000"/>
            <a:ext cx="27432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نیک‌پرینت: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سرویس چاپ اداری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www.nikprint.ir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درباره ما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175105" name="Picture 1" descr="D:\workshop\2\FireShot Capture 126 - درباره ما I نیک پرینت - سفارش آنلاین چاپ - http___www.nikprint.ir_about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85503"/>
          <a:stretch>
            <a:fillRect/>
          </a:stretch>
        </p:blipFill>
        <p:spPr bwMode="auto">
          <a:xfrm>
            <a:off x="533400" y="2667000"/>
            <a:ext cx="5843363" cy="2514600"/>
          </a:xfrm>
          <a:prstGeom prst="rect">
            <a:avLst/>
          </a:prstGeom>
          <a:noFill/>
        </p:spPr>
      </p:pic>
      <p:pic>
        <p:nvPicPr>
          <p:cNvPr id="22" name="Picture 1" descr="D:\workshop\2\FireShot Capture 126 - درباره ما I نیک پرینت - سفارش آنلاین چاپ - http___www.nikprint.ir_about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t="69852" b="21526"/>
          <a:stretch>
            <a:fillRect/>
          </a:stretch>
        </p:blipFill>
        <p:spPr bwMode="auto">
          <a:xfrm>
            <a:off x="533400" y="5362574"/>
            <a:ext cx="5843363" cy="1495426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019800" y="2514600"/>
            <a:ext cx="3429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تماس با ما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نمایش ماهیت و هویت فیزیکی کسب و کار با ارائه شماره تماس تلفن، آدرس و حتی فکس!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راه‌های ارتباطی فیزیکی و آنلاین (ایمیل، فرم و...)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26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019800" y="2514600"/>
            <a:ext cx="3429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چرم مشهد: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اطلاعات کامل شعبه‌ها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mashadleather.com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تماس با ما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5122" name="Picture 2" descr="D:\workshop\2\FireShot Capture 78 - چرم مشهد - فروشگاه ها و شعب چرم مشهد - http___mashadleather.com_stores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17147"/>
          <a:stretch>
            <a:fillRect/>
          </a:stretch>
        </p:blipFill>
        <p:spPr bwMode="auto">
          <a:xfrm>
            <a:off x="914400" y="3733800"/>
            <a:ext cx="7391400" cy="31242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26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562600" y="2514600"/>
            <a:ext cx="3886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حریم خصوصی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تشریح سیاست‌ها و روال‌های حفظ حریم خصوصی کاربران برای ایجاد اطمینان از اینکه داده‌ها و اطلاعات کاربران مورد سوءاستفاده قرار نخواهد گرفت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27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562600" y="2514600"/>
            <a:ext cx="3886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دیجیکالا: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سیاست حفظ حریم خصوصی 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www.digikala.com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اعتمادسازی و کسب اعتبار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حریم خصوصی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167937" name="Picture 1" descr="D:\workshop\2\FireShot Capture 125 - حریم خصوصی - http___www.digikala.com_Page_Privacy-Policy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25731"/>
          <a:stretch>
            <a:fillRect/>
          </a:stretch>
        </p:blipFill>
        <p:spPr bwMode="auto">
          <a:xfrm>
            <a:off x="457200" y="3962400"/>
            <a:ext cx="8072438" cy="28956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ج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27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7200" y="2667000"/>
            <a:ext cx="411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مجموعه‌ای از فعالیت‌ها، تکنیک‌ها و روش‌هایی که برای نگهداری مشتریان فعلی و افزایش وفاداری آنها جهت تکرار تجربه خرید و افزایش هزینه تعویض انجام می‌گیرد.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10200" y="2514600"/>
            <a:ext cx="4038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ایمیل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ارسال ایمیل‌های هدفمند در بازه‌های زمانی خاص به مشتریان و ترغیب آنها به بازگشت با ارائه پیشنهادات ویژه، مطالب مفید یا اخبار مهم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95800" y="1600200"/>
            <a:ext cx="3886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کانال‌ها نقاط تماس ما با مشتریان هستند که می‌تواند شامل چند نقطه تماس در طی یک فرایند تعامل با مشتری باشد.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10200" y="2514600"/>
            <a:ext cx="4038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فرانش: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آموزش آنلاین مبتنی بر ویدئو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faranesh.com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بازاریابی ایمیل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161793" name="Picture 1" descr="D:\workshop\2\FireShot Capture 103 - Inbox – mahdi.nasseri@gmail.c_ - https___inbox.google.com_u_0_search_faranesh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r="8201" b="31213"/>
          <a:stretch>
            <a:fillRect/>
          </a:stretch>
        </p:blipFill>
        <p:spPr bwMode="auto">
          <a:xfrm>
            <a:off x="533400" y="3962400"/>
            <a:ext cx="8001000" cy="2895600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10200" y="2514600"/>
            <a:ext cx="4038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هدیه اختصاصی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هدیه اختصاصی با تمرکز روی قیمت، در مناسبت‌های مختلف مانند تولد مشتری یا گذشت یک دوره خاص از عدم فعالیت مشتری جهت بازگشت و تکرار خرید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10200" y="2514600"/>
            <a:ext cx="4038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3810000" y="41148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عکس‌پرینت: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50هزار تومان هدیه تولد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www.axprint.com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هدیه اختصاصی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53602" name="Picture 2" descr="D:\workshop\2\FireShot Capture 104 - Inbox – mahdi.nasseri@gmail.com_ - https___inbox.google.com_u_0_searc.png"/>
          <p:cNvPicPr>
            <a:picLocks noChangeAspect="1" noChangeArrowheads="1"/>
          </p:cNvPicPr>
          <p:nvPr/>
        </p:nvPicPr>
        <p:blipFill>
          <a:blip r:embed="rId4" cstate="print"/>
          <a:srcRect l="30998" t="30936" r="18329" b="38541"/>
          <a:stretch>
            <a:fillRect/>
          </a:stretch>
        </p:blipFill>
        <p:spPr bwMode="auto">
          <a:xfrm>
            <a:off x="381000" y="2514600"/>
            <a:ext cx="3581400" cy="4319624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953000" y="2514600"/>
            <a:ext cx="4495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اعتبار خرید بعدی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پاداش به مشتری بعد از خرید به صورت اعتبار خرید (تخفیف ریالی یا درصدی) در خریدهای بعدی. 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این هدیه هزینه تعویض را برای مشتری افزایش می‌دهد.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953000" y="2514600"/>
            <a:ext cx="4495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دیجیکالا و دیجیبون: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اعتبار تخفیف برای خرید بعدی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www.digikala.com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اعتبار خرید بعدی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49505" name="Picture 1" descr="D:\workshop\2\FireShot Capture 105 - دیـجـی بــن؛ روشی برای خرید ارزا-ن--تر - http___www.digikala.com_Page_Digibon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10887"/>
          <a:stretch>
            <a:fillRect/>
          </a:stretch>
        </p:blipFill>
        <p:spPr bwMode="auto">
          <a:xfrm>
            <a:off x="995362" y="3810000"/>
            <a:ext cx="7081838" cy="3048000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400800" y="2514600"/>
            <a:ext cx="3048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بازی‌کاری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ایجاد یک فرایند تعامل مبتنی بر بازی با یک چارچوب مرحله‌ای، ارزیابی، پاداش و... برای افزایش درگیری کاربران و تمایل بیشتر به پیشرفت در این فرایند (خرید)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400800" y="2514600"/>
            <a:ext cx="3048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en-US" sz="2800" u="sng" dirty="0" err="1" smtClean="0">
                <a:solidFill>
                  <a:schemeClr val="bg1"/>
                </a:solidFill>
                <a:cs typeface="B Koodak" pitchFamily="2" charset="-78"/>
              </a:rPr>
              <a:t>Stridekick</a:t>
            </a:r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رقابت و بازی برای گجت‌های ورزشی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stridekick.com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بازی‌کاری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45409" name="Picture 1" descr="D:\workshop\2\download (2)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863817"/>
            <a:ext cx="5791200" cy="2994183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10200" y="2514600"/>
            <a:ext cx="4038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توصیه هوشمند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توصیه مبتنی بر ترجیحات کاربر، سابقه خرید کاربر، رفتار آنلاین کاربر، بخش‌بندی مشتریان و... به صورت خودکار در بازدید از سایت یا ایمیل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10200" y="2514600"/>
            <a:ext cx="4038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دیجیکالا: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توصیه محصولات برمبنای تاریخچه رفتاری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www.digikala.com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توصیه هوشمند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22" name="Picture 1" descr="D:\workshop\2\FireShot Capture 85 - Acer Aspire V15 Nitro VN7-591G-729V - _ - http___www.digikala.com_Product_DK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98280"/>
          <a:stretch>
            <a:fillRect/>
          </a:stretch>
        </p:blipFill>
        <p:spPr bwMode="auto">
          <a:xfrm>
            <a:off x="381000" y="3962400"/>
            <a:ext cx="8420636" cy="990600"/>
          </a:xfrm>
          <a:prstGeom prst="rect">
            <a:avLst/>
          </a:prstGeom>
          <a:noFill/>
        </p:spPr>
      </p:pic>
      <p:pic>
        <p:nvPicPr>
          <p:cNvPr id="24" name="Picture 1" descr="D:\workshop\2\FireShot Capture 85 - Acer Aspire V15 Nitro VN7-591G-729V - _ - http___www.digikala.com_Product_DK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t="84257" b="12568"/>
          <a:stretch>
            <a:fillRect/>
          </a:stretch>
        </p:blipFill>
        <p:spPr bwMode="auto">
          <a:xfrm>
            <a:off x="381000" y="5029200"/>
            <a:ext cx="8420636" cy="1828800"/>
          </a:xfrm>
          <a:prstGeom prst="rect">
            <a:avLst/>
          </a:prstGeom>
          <a:noFill/>
        </p:spPr>
      </p:pic>
      <p:sp>
        <p:nvSpPr>
          <p:cNvPr id="25" name="Rectangle 24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8357559" y="2721114"/>
            <a:ext cx="838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32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سبد رها شده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یادآوری سبد خرید رها شده به کاربر و تشویق او برای بازگشت و ادامه فرایند خرید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 8"/>
          <p:cNvSpPr/>
          <p:nvPr/>
        </p:nvSpPr>
        <p:spPr>
          <a:xfrm>
            <a:off x="0" y="1447800"/>
            <a:ext cx="838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جایگاه‌سازی محصول، آگاهی‌بخشی و مقایسه</a:t>
            </a:r>
            <a:endParaRPr lang="en-US" sz="4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الف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7200" y="2667000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چگونه مشتریان بالقوه را از محصولم آگاه کرده و در معرض انتخاب آنان قرار بگیرم؟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715000" y="2514600"/>
            <a:ext cx="3733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میهن وب‌هاست: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ارسال ایمیل یادآوری فاکتور پرداخت‌نشده</a:t>
            </a:r>
          </a:p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Koodak" pitchFamily="2" charset="-78"/>
              </a:rPr>
              <a:t>mihanwebhost.com</a:t>
            </a:r>
            <a:endParaRPr lang="fa-IR" sz="28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سبد رها شده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41314" name="Picture 2" descr="D:\workshop\2\FireShot Capture 109 - Inbox – mahdi.nasseri@gmail.com_ - https___inbox.google.com_u_0_searc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20863" t="17213" r="7561" b="30565"/>
          <a:stretch>
            <a:fillRect/>
          </a:stretch>
        </p:blipFill>
        <p:spPr bwMode="auto">
          <a:xfrm>
            <a:off x="533400" y="4038600"/>
            <a:ext cx="8001000" cy="2819400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33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3200400" y="2514600"/>
            <a:ext cx="6248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048000" y="2667000"/>
            <a:ext cx="5334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فروش جانبی/ بیش‌فروشی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فروش جانبی: ارائه تخفیف در خرید همزمان چندین محصول مکمل (شامل چند محصول با حاشیه سود بالا)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بیش‌فروشی: ارائه تخفیف یا امتیازات ویژه (حمل رایگان و...) در خرید تعداد بالا از یک محصول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96391" y="6260068"/>
            <a:ext cx="17086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Cross/Up Selling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3124200" y="2514600"/>
            <a:ext cx="63246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2971800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عکس‌پرینت: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Koodak" pitchFamily="2" charset="-78"/>
              </a:rPr>
              <a:t>تخفیف برای خرید عمده</a:t>
            </a:r>
            <a:endParaRPr lang="en-US" sz="2400" dirty="0" smtClean="0">
              <a:solidFill>
                <a:schemeClr val="bg1"/>
              </a:solidFill>
              <a:cs typeface="B Koodak" pitchFamily="2" charset="-78"/>
            </a:endParaRP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www.axprint.com</a:t>
            </a:r>
            <a:endParaRPr lang="fa-IR" sz="24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وفاداری و برگشت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048000" y="2667000"/>
            <a:ext cx="53340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فروش جانبی/ بیش‌فروشی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137217" name="Picture 1" descr="D:\workshop\2\FireShot Capture 114 - AXPrint } پیش خرید - http___www.axprint.com_Free_Prepaid.aspx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38311"/>
          <a:stretch>
            <a:fillRect/>
          </a:stretch>
        </p:blipFill>
        <p:spPr bwMode="auto">
          <a:xfrm>
            <a:off x="1143000" y="3889620"/>
            <a:ext cx="6629400" cy="296838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چ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34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3" name="Rectangle 1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267200" y="2667000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مجموعه تکنیک‌ها و روش‌هایی برای تبدیل یک بازدیدکننده به یک کاربر/مشتری ارتقا یافته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096000" y="2514600"/>
            <a:ext cx="3352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صفحه فرود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ایجاد یک صفحه با تمرکز بر ارتقا بازدیدکننده به کاربر/مشتری و با هدف انجام یک کنش به عنوان اولین مرحله از فرایند خرید مشتری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096000" y="2514600"/>
            <a:ext cx="3352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3352800" y="41910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نواک: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فروشگاه مجاز موسیقی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http://navaak.com/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صفحه فرود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31073" name="Picture 1" descr="D:\workshop\2\FireShot Capture 111 - نواک - http___navaak.com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41237"/>
          <a:stretch>
            <a:fillRect/>
          </a:stretch>
        </p:blipFill>
        <p:spPr bwMode="auto">
          <a:xfrm>
            <a:off x="1066800" y="2514600"/>
            <a:ext cx="1912195" cy="4343400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35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562600" y="2514600"/>
            <a:ext cx="3886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خرید آزمایشی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ایجاد امکان خرید یا استفاده آزمایشی معمولا رایگان (یا بسیار ارزان) جهت آشنایی بیشتر کاربر با محصول/خدمات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رایگان به ازای دفعات استفاده  یا یک دوره زمانی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36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562600" y="2514600"/>
            <a:ext cx="3886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عکس‌پرینت: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چاپ مجانی 10 عکس برای تست محصول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www.axprint.com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خرید آزمایشی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26978" name="Picture 2" descr="D:\workshop\2\FireShot Capture 113 - چاپ آنلاین عکس I عکس-پرینت - http___www.axprint.com_Albums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44027"/>
          <a:stretch>
            <a:fillRect/>
          </a:stretch>
        </p:blipFill>
        <p:spPr bwMode="auto">
          <a:xfrm>
            <a:off x="1143000" y="3886200"/>
            <a:ext cx="6781800" cy="2971800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36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638800" y="2514600"/>
            <a:ext cx="3810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هدیه عضویت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هدیه به کاربر جدید برای انجام کنش مشخص (ثبت نام/ وارد کردن ایمیل و...)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هدیه به صورت اعتبار اولیه، تخفیف، هدیه مجانی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37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638800" y="2514600"/>
            <a:ext cx="3810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نوار: 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پلتفرم انتشار و فروش محصولات صوتی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www.navaar.ir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هدیه عضویت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7171" name="Picture 3" descr="D:\workshop\2\FireShot Capture 84 - نوار، مرجع خرید و دانلود کتاب صوتی فارسی - نوار - http___www.navaar.ir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8479" r="9274" b="31532"/>
          <a:stretch>
            <a:fillRect/>
          </a:stretch>
        </p:blipFill>
        <p:spPr bwMode="auto">
          <a:xfrm>
            <a:off x="762000" y="3886200"/>
            <a:ext cx="7391400" cy="2971800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37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axkadeh\177H.jpg"/>
          <p:cNvPicPr>
            <a:picLocks noChangeAspect="1" noChangeArrowheads="1"/>
          </p:cNvPicPr>
          <p:nvPr/>
        </p:nvPicPr>
        <p:blipFill>
          <a:blip r:embed="rId3" cstate="print"/>
          <a:srcRect r="111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کانال‌ها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9" name="Rectangle 8"/>
          <p:cNvSpPr/>
          <p:nvPr/>
        </p:nvSpPr>
        <p:spPr>
          <a:xfrm>
            <a:off x="0" y="1447800"/>
            <a:ext cx="838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جایگاه‌سازی محصول، آگاهی‌بخشی و مقایسه</a:t>
            </a:r>
            <a:endParaRPr lang="en-US" sz="4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5486400" y="2514600"/>
            <a:ext cx="3962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5" name="Rectangle 14"/>
          <p:cNvSpPr/>
          <p:nvPr/>
        </p:nvSpPr>
        <p:spPr>
          <a:xfrm>
            <a:off x="8382000" y="2721114"/>
            <a:ext cx="762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876801" y="2667000"/>
            <a:ext cx="3505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کاتالوگ آنلاین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شامل خصوصیات محصول، تصویر، قیمت، شرایط فروش، نحوه سفارش و...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82000" y="1625025"/>
            <a:ext cx="76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الف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495800" y="2514600"/>
            <a:ext cx="49530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پیشنهاد ارسال ارزان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پیشنهادهای ویژه برای کاهش یا حذف هزینه ارسال و تحویل به مشتری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استفاده به عنوان مزیت رقابتی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419600" y="2514600"/>
            <a:ext cx="50292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434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بایکس: </a:t>
            </a:r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فروش آنلاین لباس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ارسال رایگان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buyex.ir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پیشنهاد ارسال ارزان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119809" name="Picture 1" descr="D:\workshop\2\FireShot Capture 115 - I بایکس فروشگاه پوشاک، مد و زیبایی - http___buyex.ir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15057"/>
          <a:stretch>
            <a:fillRect/>
          </a:stretch>
        </p:blipFill>
        <p:spPr bwMode="auto">
          <a:xfrm>
            <a:off x="533400" y="3733800"/>
            <a:ext cx="7615238" cy="31242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38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096000" y="2514600"/>
            <a:ext cx="3352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فشار زمانی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یک پیشنهاد مشخص در یک مهلت مقرر و ترغیب کاربران برای از دست ندادن فرصت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096000" y="2514600"/>
            <a:ext cx="3352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زورق: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100 هزار تومان تخفیف فقط یک روز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zoraq.com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فشار زمانی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20" name="Picture 2" descr="D:\workshop\2\FireShot Capture 80 - خرید اینترنتی بلیط هواپیما و رزرو هتل I زورق - http___zoraq.com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23059"/>
          <a:stretch>
            <a:fillRect/>
          </a:stretch>
        </p:blipFill>
        <p:spPr bwMode="auto">
          <a:xfrm>
            <a:off x="609600" y="3886200"/>
            <a:ext cx="7571106" cy="2971800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39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477000" y="2514600"/>
            <a:ext cx="2971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چت زنده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ایجاد امکان چت زنده و انسان به انسان در مراحل مهم تصمیم‌گیری کاربران برای رفع نیاز به مذاکره یا پرسش و پاسخ طبیعی مشتریان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6477000" y="2514600"/>
            <a:ext cx="29718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533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بامیلو: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گفتگوی آنلاین24 ساعته با پشتیبانی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www.bamilo.com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چت زنده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111618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l="23125" t="10417" b="27083"/>
          <a:stretch>
            <a:fillRect/>
          </a:stretch>
        </p:blipFill>
        <p:spPr bwMode="auto">
          <a:xfrm>
            <a:off x="990600" y="3698488"/>
            <a:ext cx="6477000" cy="3159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0" name="Rectangle 19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40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343400" y="2514600"/>
            <a:ext cx="5105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7" name="Rectangle 16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پیشنهاد شگفت‌انگیز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267200" y="3644205"/>
            <a:ext cx="41148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همیشگی پیشنهاد شگفت‌انگیز (فروش ارزان) با محصولات  مختلف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ترغیب بازدیدکننده به بازگشت به سایت و یا انجام کنش مرتبط با اطلاع‌رسانی این پیشنهادها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/>
          <p:cNvPicPr>
            <a:picLocks noChangeAspect="1" noChangeArrowheads="1"/>
          </p:cNvPicPr>
          <p:nvPr/>
        </p:nvPicPr>
        <p:blipFill>
          <a:blip r:embed="rId3" cstate="print"/>
          <a:srcRect l="2963" r="81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0" name="Rectangle 9"/>
          <p:cNvSpPr/>
          <p:nvPr/>
        </p:nvSpPr>
        <p:spPr>
          <a:xfrm>
            <a:off x="-533400" y="1371600"/>
            <a:ext cx="9982200" cy="10668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2" name="Rectangle 11"/>
          <p:cNvSpPr/>
          <p:nvPr/>
        </p:nvSpPr>
        <p:spPr>
          <a:xfrm>
            <a:off x="8382000" y="1371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6" name="Rectangle 15"/>
          <p:cNvSpPr/>
          <p:nvPr/>
        </p:nvSpPr>
        <p:spPr>
          <a:xfrm>
            <a:off x="4343400" y="2514600"/>
            <a:ext cx="5105400" cy="10668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4" name="Rectangle 13"/>
          <p:cNvSpPr/>
          <p:nvPr/>
        </p:nvSpPr>
        <p:spPr>
          <a:xfrm>
            <a:off x="8382000" y="2514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18" name="Rectangle 17"/>
          <p:cNvSpPr/>
          <p:nvPr/>
        </p:nvSpPr>
        <p:spPr>
          <a:xfrm>
            <a:off x="0" y="2438400"/>
            <a:ext cx="4343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u="sng" dirty="0" smtClean="0">
                <a:solidFill>
                  <a:schemeClr val="bg1"/>
                </a:solidFill>
                <a:cs typeface="B Koodak" pitchFamily="2" charset="-78"/>
              </a:rPr>
              <a:t>دیجیکالا: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ارائه همیشگی پیشنهاد ویژه</a:t>
            </a: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Koodak" pitchFamily="2" charset="-78"/>
              </a:rPr>
              <a:t>www.digikala.com</a:t>
            </a:r>
            <a:endParaRPr lang="en-US" sz="2400" dirty="0">
              <a:solidFill>
                <a:schemeClr val="bg1"/>
              </a:solidFill>
              <a:cs typeface="B Koodak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ارتباط با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194" name="AutoShape 2" descr="data:image/png;base64,iVBORw0KGgoAAAANSUhEUgAABO8AAAKNCAYAAAB4Ck9DAAAgAElEQVR4XuydB2AcxfXGPxWr25J7793GGDd6tzEl9JoEQiABG0hCKp0UktDDnwRCsQkJCYFQQujdmGa6GzbuvXfLRZJl1f/3Znbu9k5XVWxJfpMIS3d7s7PfzO7d/u5776VgxLXV0KYKqAKqgCqgCqgCqoAqoAqoAqqAKqAKqAKqgCqgCqgCjU6BFIV3jW5OdECqgCqgCqgCqoAqoAqoAqqAKqAKqAKqgCqgCqgCqoBRQOGdLgRVQBVQBVQBVUAVUAVUAVVAFVAFVAFVQBVQBVQBVaCRKqDwrpFOjA5LFVAFVAFVQBVQBVQBVUAVUAVUAVVAFVAFVAFVQBVQeKdrQBVQBVQBVUAVUAVUAVVAFVAFVAFVQBVQBVQBVUAVaKQKKLxrpBOjw1IFVAFVQBVQBVQBVUAVUAVUAVVAFVAFVAFVQBVQBRTe6RpQBepZgdNuvhdv3HEd3L/13P0+6a45HMM+EUp3ogqoAqqAKqAKqAKqgCqgCqgCqoAqoAo0sAIK7xpYYO3+wFKgOUCv5nAMB9aq06NVBVQBVUAVUAVUAVVAFVAFVAFVQBVozgoovKvj7I4cdy5mTvlfHXvRlzsFDkQ9m8MxN4djiHcWNtdjbK7HdSBfU+KtZX1eFVAFVAFVQBVQBVQBVUAVUAWalgLNCt6JY8jfJHTR36I9H+91saa0ud/4Rjr2hnRmHYh6Nodjbg7HEO/S3VyPsbkel8K7eCtan1cFVAFVQBVQBVQBVUAVUAVUgaaiQLODd35g5885Fi3/WF3zkjWFG9+6HqNbzLXpJ9nX1EbPRPbhAG040G2IEzWR8fj3W5tjru24Ex1botsdSICkNvMUruO+XIeJrpHaHFeifdfl2hG+j2TXZF3WZrL7Snb7RPVrqH4T3b9upwqoAqqAKqAKqAKqgCqgCqgCjUMBhXdecYHaTse+uPGt7djkdcm65GJtHw5Dpf94MCzZm8/a6JnMPpLZtra6J7uP2hxzbcaWzFporMdQm+Our9fUZp7q60uDZOcjmWOuzXEl07//OlSfMC/RMdTm+JLVO9ntEx17Iv0mc14nul/dThVQBVQBVUAVUAVUAVVAFVAFGpcCBwy8czeQTv5wh16kxxOZqtrcGCbSr38b59ZJBJYl23cy20e6SYwH9BK5+fSPoTZ6xhuDf+7jVYGtD2fUvjrmhlwP++sYoulfH4CirnNb17WZyDqMp3tdjyHS+V7b44p2zYw0xnjHFes6VNdjru3xRXqPiPZlRV2OL96xJzOOZK7nuq0qoAqoAqqAKqAKqAKqgCqgCjQdBZodvPNLH8sVVl+OmNrcGEZbHsne9NbmhjHZ4w4HY+HwKxGgF8+dV1/wLtJYHTBxY4gFgaK9PhykRjqeRF4bbd6TXUN12Ve0YwlfF8murfo+hvoA1rHWejTwFOvSnewxRlt7/scjjTHaY35YG29+4j1fl3Mu1vpL5ByMd/zxro9+HRJ5q22IeQvfb13Pn0TOy3jnfTJznohuuo0qoAqoAqqAKqAKqAKqgCqgCjQeBZodvAuHNLFuBONBmESmqTY3hpH6jQaV4t2QJQLj4t30hUOGRG8k/QAk0Zv2eJrWRs9kAGJzhnd1XQuJrJNo85fsvCWyr0SBSG3WXrzzKtJxJnuMtYV3kc5HBzMjXd8SBYD7Yu4SnYtEAWA8SBbveiLPN8S8xRtXousrkg6JaFjXOU9EN91GFVAFVAFVQBVQBVQBVUAVUAUajwLNFt7FAlKJwqpEpqmuN4ZuH4nczIbfwCd6HLUBJYmMKxKc8AO9eHNQ34AkmZveWKAr/Bj840wWkDXEGkrkOKONOZF1ti/mLd44ZAyRqkXHA+7x1nqkcyiROZJt6nquxwM1sdZZY4J3bn1EOk8SXZvx5j9apfBkXLxufA0xb+FrJhHQHA+4RfpiIZae4edIosAw0fWu26kCqoAqoAqoAqqAKqAKqAKqQONRoFnDOz+EcDe/4Tec0R5PdIrqemMYC7KEjyEauIg0Vhfe6m7wEoEW4VpEujlMdEyJOiDD+6urnpGOIZo+seY41o1wIjolAxlqe8yR5iLa2PzzH20txANfsfSqr2Pwr7lI52ayx1fX89t/zPV5jIlch/xj959Picx7Q6+/8OuW/3gira9Y85DIPCdzPPV1TYl3TNE0CL9uuu2iwbvw/cTKxxoJ4oavpUTfu3Q7VUAVUAVUAVVAFVAFVAFVQBVoOgo0K3i3P2Sv7Q19PAdRosfSGN0WdRlTbfSMpFVdxiD91fX1ic6fbFeXY67Pcdalr8ZyDInqXptjrcsxJjquRLeLNv5I7q14fe7v46rNXMQ7Jv/z+/v44sG7uoDJZHTQbVUBVUAVUAVUAVVAFVAFVAFVoOkqoPCujnNX2xvDeO6teMNKxEkXr4/6fD6SS6g2/ddWTwfc3D5rc0Oc7DHUF3RI9pjDx1kbYOOfm/pYS3U9hvC1Ul/a1mYNRntNssdYn/uOtL6jzXuy2u2v40rEAVofGu7r44ulf306QetDG+1DFVAFVAFVQBVQBVQBVUAVUAWahgIK75rGPOkoVQFVQBVQBVQBVUAVUAVUAVVAFVAFVAFVQBVQBQ5ABRTeHYCTroesCqgCqoAqoAqoAqqAKqAKqAKqgCqgCqgCqoAq0DQUUHjXNOZJR6kKqAKqgCqgCqgCqoAqoAqoAqqAKqAKqAKqgCpwACqg8O4AnHQ9ZFVAFVAFVAFVQBVQBVQBVUAVUAVUAVVAFVAFVIGmoYDCu6YxTzpKVUAVUAVUAVVAFVAFVAFVQBVQBVQBVUAVUAVUgQNQAYV3B+Ck6yGrAqqAKqAKqAKqgCqgCqgCqoAqoAqoAqqAKqAKNA0FFN41jXnSUaoCqoAqoAqoAqqAKqAKqAKqgCqgCqgCqoAqoAocgAqk4Oc7qw/A49ZDVgVUAVVAFVAFVAFVQBVQBVQBVUAVUAWCChS3UjVUAVXgQFQgd1ejP2qFd41+inSAqoAqoAqoAqqAKqAKqAKqgCqgCqgCDa6AwrsGl1h3oAo0SgUU3jXKadFBqQKqgCqgCqgCqoAqoAqoAqqAKqAKqAKhCii80xWhChyYCii8OzDnXY9aFVAFVAFVQBVQBVQBVUAVUAVUAVWgiSmg8K6JTZgOVxWoJwUU3tWTkNqNKqAKqAKqgCqgCqgCqoAqoAqoAqqAKtCQCii8a0h1tW9VoPEqoPCu8c6NjkwVUAVUAVVAFVAFVAFVQBVQBVQBVUAVCCig8E4XgypwYCqg8O7AnHc9alVAFVAFVAFVQBVQBVQBVUAVUAVUgSamgMK7JjZhOlxVoJ4UUHhXT0JqN6qAKqAKqAKqgCqgCqgCqoAqoAqoAqpAQyqg8K4h1dW+VYHGq4DCu8Y7NzoyVUAVUAVUAVVAFVAFVAFVQBVQBVQBVSCggMI7XQyqwIGpgMK7A3Pe9ahVAVVAFVAFVAFVQBVQBVQBVUAVUAWamAIK76JM2IwIj49qYpOrw1UFYiig8E6XhyqgCqgCqoAqoAqoAqqAKqAKqAKqgCrQBBRQeOebpCCwG4Wa8G4GHLxTiNcEVrYOMZ4CCu/iKaTPqwKqgCqgCqgCqoAqoAqoAqqAKqAKqAKNQAGFd5wEB+osnpvA/4ySHzM98pygvFGYOHmGt6VCvEawcpvJENzaG4UJE+zac23yZIBLruGawruG01Z7VgVUAVVAFVAFVAFVQBVQBVQBVUAVUAXqTYEDGt5ZMuJcdkFoZx+fMYOwjr8KVOF/gyCFZE9AnsV76sKrt7V4wHRUk8hN4uJz4E7WnawrWWIK736+s/qAWRd6oKqAKqAKqAKqgCqgCqgCqoAqoAqoAqpAJAUOSHgXhHYGv/E/E0YFgYqBdgbe2R+Bd6NGEd6RpIzidhPk9xkEeOYlCu/0xEpGgZrgbjqpnaxBWWuTJ0/k7/ybi06dd0AKFN4ls7p0W1VAFVAFVAFVQBVQBVQBVUAVUAVUgeaowAEF70KddpMEyvlCZmcQyMkW1u3kQbkZkzF9krigrBMK3t9EeF4YrbrvmuNpUf/HVBPaCbATcCdNgPHEiRbcTZo0yazD0RPrfxQhPWrYbAMLrN2rAqqAKqAKqAKqgCqgCqgCqoAqoAqoAvWhQGOAd8681mD5vWrmtAs67SQ0NhTama35H3HZkdsZa95E5h8zwYwzJtJ5J/nJJmC0eUzhXX0sw+bdR6QwWXF72oU/mRY7AXeypgTcSTNrq8HOB09thXfNe9np0akCqoAqoAqoAqqAKqAKqAKqgCqgCjQTBfYnvIsUcVrvwMLY5QKFKGJDu+CABOfJtuKEsuDOPmcwn3HfaehsMzkDGvAwIrvtJL+drCYXJivwzg/uZL01aK47d8QK7xpw7rVrVUAVUAVUAVVAFVAFVAFVQBVQBVQBVaC+FNhf8M6r6OpcbiGHUy8Az5fXzstp56rH1nTa+avHCqaTn8kQyDLRhMuGQj0H72QrcUhp3rv6WozNqZ/4bjuBdhIuWxPc2YIVDd4U3jW4xLoDVUAVUAVUAVVAFVAFVAFVQBVQBVQBVaDuCuwHeGeiBcPYRI0QwToBvCC48+e18xehcIjOCugfDJ+R0FivwmywKIXxSvmcd8abR3gnvZqNtakCZo2EN0lrJyBYmsA6gXbyI03CZAXeSZMKxkHHncI70UQLVuhJpQqoAqqAKqAKqAKqgCqgCqgCqoAqoArsS3gnbjtRPAaXCKAPG+1ay2Yhm4S92jBZW2zCVI/1fHW248hxuwLvRhG2WIeenzRGg3ea966WE9XMXha6YGVVmBBZb5m53HZm5Xl5Ex24EwgcBNj7ANzJINR518zWnx6OKqAKqAKqgCqgCqgCqoAqoAqoAqpA81RgH8G7SG67WIIGwmmTBnjBsFdraCK483LWOT9e7JDE8B2GuvIM/iPcM06qUZO04mzzPCuSPKoIIbISqh3Fbecqysq/8srR1t7pawrvnBjqvEtyKermqoAqoAqoAqqAKqAKqAKqgCqgCqgCzVCBfQDvEgF3Lh+dKBwMevX0thGGCTYL12Sf4mqy4C5YcCLxXGLR8o5N9sJqxVE1wVfMYh8BlwRV0M32hQKxC1LICPxuO/nbn99OnHY27Nrf9uE6Uufdvlgkug9VQBVQBQ5cBb577rID9+D1yFUBVUAVUAUOSAUKMlrg+iH90DMvq1Ec/4Y9ZXhr3RZM2bg56nie/l/fRjFWHUQcBRoY3rmQwfAIVQfrzL8mXtAPMeiWM64kPuseTtiBJ/BuNMNlCdcI70zpCQlJDAygrnAk2L+AGClYERpaqyvuwFAgUkGKUVx39uhdXjvJcSctPEw2NL+dU6yuazNJ5RXeJSmYbq4KqAKqgCqQlAIK75KSSzdWBVQBVUAVaAYK5KWn49I+PXBUh/xGcTQK7xrFNNTPIBoQ3kUHdy601U/mbN44L6tc4F8D77xceTOiOvCCIMWUlZhs4d2kSa5PgSn8CclfV1v5JHEeC1qYIgQK72qrYtN9XWS33fQoIbJynAJ55ceFyU5kmGyEXva9JArv9r3mukdVQBVQBQ4kBRTeHUizrceqCqgCqoAqIAoIvLu4dw8c2zE5eFdSBfD/yEutXx0V3tWvnvu1twaCd5HAnR/P2WxfDmLYyq2OzQVdcp4yLoI13KBXI8DWOZcsYKP3zgA86VucTonlvIs3G15YLjebxFK28Z13+zEsMt6h6PNJKhDJbUc45y328BBZ6dxfTXYyXXgTIwLofey4c0et8C7J+dfNVQFVQBVQBZJSQOFdUnLpxqqAKqAKqALNQIHawruqaoD/R1pKLUQoLyH5qwTSGaqb1iKkA4V3tdCzsb6kHuGdcb3xJxa4s9VfLQSxIYV+cGeRXswWeLnLZDfDFo8wvboQWS+zncl9R4AnlWMFDnJ/ruKs3UdtoInAOyEwMzA9QXhn/IQSASxMsdbhu06Z2ow5nqj6fPxFF7qFdV56644T68Jk3VZ+t508FjlMtrZrsJ7mS+FdPQmp3agCqoAqoApEVEDhnS4MVUAVUAVUgQNNgdrCu6R1KisGVi8Bdn0JrHgDyNgLDLwc6HEKkNUq0J3Cu6SVbbwvqCd4FwB3jkf4GJNz3NUAdzOItVj0wYXKykv9Jruoopkk//ZV5Gc+BDfKOOFCmg/gubDcurnwDCI0JC4+vAuGB8s4TeVbHrMtLupzCYYMOBzOOb+gBzxrDf8a7xJs3COriZMlRNYB6nC3XXhuOwHUNdZk4ID3M4hVeNe4l56OThVQBVSBpq6AwrumPoM6flVAFVAFVIFkFWhweLdjHaHda8AOQrtdLEKRXgCUFAJbZgFdjyFn+CXQeYzCu2QnrilsXw/wLgRBuPx03oPOEzfJ57gT8GXwm4F3k4xK4YgkpgOPrx8lP4RoAsWkHwPzCAKF61mwQkjmKnkS4MnfBvR5pW/l1RbiudFHgmkOSYZOpPEH0n2XKLyTbe2+Lai0FUbt/sK9hpHGY4/Tbi8vFQBYO9dgU1iQjWWM8XPbTZw40XOP2jFbt92kANiTefbqVYQd1H6Gdm40Cu8ay2LTcagCqoAq0DwVCMC7snLeXKQBqUzkU17BfxkTlMa/K/g7+Ls8V8lwn2oGDDFXEKqY9aeCf7Nin3msnK/PyLAilZUBLfh4Cl8nj0s/0q/0JY+ZfvlaCT5yfVWyvxYR+pVxyT7kdTrGA1NHd+r510/4WpS/Zc3512X4Woy6fmQtsrk1LnFxkdZiyBrnupRtYq3x5jTGvTyn456HB4COkdai/1omcx5t/US9loVdI6Ndb90aj3W99a/xaNdbHaO5VjQIvJOQ2KINwPKXgK3T+BaXC7QfAbTuAWR25PWb75Ff/RpoNQQ46Co+3ifwwSLgvFu/0b7XyvUsbK612mwT+RxWH/DOZ7vzuJnv4CVgVcBV0BInbiQbMTspAM/ihcsGnjfQTgiWBWJCSkw1WQPt7ECsy01y6FlAF0AlhGiyiXs+CPBk+yC8q/Gb7FPCXr2jMs978E5cdNFhmucQ9OXfCzrv7B7tWIJNQKQJ7/XBPQcp5ZhCoWMjgUBNZKknPswIue0o9QQHULn2BNy5Fh4ia3PbBQFt6H4b0ZwpvEt8SeiWqoAqoAqoAskrEIB3crMggE1ghPwu/8rfAkOkud9Nsh8+LjcV8pyAOPld4JvAD2lyMyvbuL4C/XIbyRNUo19JIuTrK7zfiH3pGA8YHd2yljWWzPqJuRZjrR+uR7euo63xGucL17sAbx2j71rRDHWMuxa5RuV6GG39RL2Weesn2vXWJFqrr+utjlHmp97h3Z5twJLngMLp/KKJ14JuhxHSDQLy+ZPThucF3x8L6cZbTDdex6F8nq679MzAm3YQ3m2KOtcK75L/jLNfXlFHeBeAdR6rCOS78w7GZJvzu+6kSIUY18Q9RpeSNINKPF4SDeJFgnfTWYxCYJgz2NnOrMtOXHHyuD9E1TnmZDPhMBbG2Aq3LpRW8JjNkccf83oLC6eLw88rfGH3Y513FhDKA9GgjAcbDTi0/dqtHWQMn/XQ8Uh+PRmmZxjk61h8owYw9Kvmh0aNCBTtl8Vdm52GrkALWG2YrDwzmdBOQmXNHPJBcdo5qGfWS6AwSqR9N7L5UHhXmwWir1EFVAFVQBVIVAENm01UKd1OFVAFVAFVoLkoUFt4VybfW/Eny1WbraArtXAxsOxxhsTOYSjsOLrtRvPfI+mey7FfYkmrYK67FXy+RTbQoSeBXssQKTXnXXNZWTyOusI7H4+I5LqTx0LgnST3N3yENIxhhtL88C7wt8AR95zvXyFqEjIbGrYqr7JbB11x/iqzfmjitvFCackPBYg5gCfwT2DMBC/E1TiowsJe3WMCDwXo2ZxmscCMA0L2Xxm/DaN1IDOY6y8cKJp9C6Q0afYkz55/n3YdutBbB/lC3XuNDBg16lMnBrgTN50XJlszr524L2VdNwG3nV9/hXeNejXq4FQBVUAVaPIK1IB34poTB5G448IdeM5RIu4QuXsRp51x3Un1PIYQSpOQW3lcblgkbEvcBtJfSL+em09cKP6+pE9TiY99Sb/yGglNlCZ9iZvF9KtjtPNzAOgY6Qwzx+25m6KtRbd+/Gsx2voRO59bi9HWuH8tRlvj/vOluY0xkfOwuesYcS1KqHCk9RPjWhayfjzHs3Ft+tyg+2T9HNhjzON7ycX9++DYjvlJvY8LvJPLRKbAu2KGyK6ZwhDZr4FSQryuDIftfj6Q1y60TwF3u+ioK9oNtOtGcFdznwberd2MKesYNhvpvZU9qvMuqanafxvXEt4FkJAf3tXgRDVDZgW+2YhCoVcCzdjCEoMJSHMOPv9TbttA2Kw43wRqSXfijAowstAcc9YN5eJTPYBms+6ZF7l8dALhZky2FWqdq09cbqOMmw/GaWchn7xUnHcOpElfYfGvEWfUFbDwcvVJ1j4Pyvk3l36lPxt6SecdIafdLnSf1jdoGWho7jy/e89ttf+WWNPYc03PpytMYcJgR/NLDqP1BMLUoGNUQrajQzt5RSOGpwrvmsbS1FGqAqqAKtBUFVB4p4CxUYNad2Ltc7ARBqgV3tmZiAXRFd4FQ2ZjfRGh8C7ylzD7GILWFt6Z86CK7xvb5wJLn2JBiqWEdnTbdTiD4bB01IU3AXcl2/mzg2G0zHuXRXAnX2qFNYV3TfVTVIRx1xbeOVucxyZquu5kX7Hy3XnwzsbQGsQhAE7CUA3w8MM4b9gBeBdw3llI5ccjxihHyCWbBMNqg+GqQQUsvAs69bwwW0IyccQ5H5/t3zn9gm6+mvAuHiQLhs9a6GchoEOJ/rHYvHwC70QGKuL7XR4Xdigwz4T+BkKS7Yit98uOxcBIp2czWrL1fyjh4M6GTk+QMGcupNEEdwJ0BdrZvIrWBSm/jybdrYn9ZItGDO2cgArv6n8paY+qgCqgCqgCQQVC4J0/V52KpAo0JgX8bsvGNC4diyqgCjRJBWobNovyUjrteGu54nlg9wqgF6Fd30volsuqqYOAu50bsb20Eul5ucjNa0MDOQtRRGgaNtskl1HkQdcC3kUCdVHhneFwEYpVeGGzpniFKz4hWwZceeGGPAFoBpuYJyy4inRIHhTz5ZgLAjI/VAnCO4PkJM8dH/LnyAv2LqG6wXBaA918Lrhg1Vr/gGoCIZf/T6rOWnDntnck1D4ieE4cXgbeCUgUh6I5Zovmgo87x50du3GA2U0MfBo92UHLJgCS9tspFWmebGViaZLfzoXJuiHagiuyZhgyHRHe1Y/eBuL6urKVhutRKIV39SimdqUKqAKqgCpQQ4EQeOcqw0pMkBasCCvWoUU19ltxErdqtRhE8y4GYdyVjbzwh6xFLejT6IoO7S0sxLYlC5HGCq0FPXsjs6B13DHmMfXAxf16Jxc2K+Bu3Zd03P2PofZ8T+hLcNeDrrtorXQndm3ZiOXVrVCa3ZJjqkJ7Vm3unJ2BHFfgyXttwHkn1WbDC55422jYbBP5EFdf8C4ir4gRNivwzkApEiqBd5LXzXjcfM47j9XJowJLpAnMsCGizmUmj1p4ZXAY+5R+JJzR36RX6+qzzezJA4C2v1hONeeamxgoUjGZBM2G204iJHPVYV3/QTAoIa2euTAQahusOOvceg4v2v1Iv0YL9mshkoN7trKtO37nAgtCHW//Xp68iQrvEjgJI8E7W8wkgFY9t53AUXHjuYIVNeFdXaBdTSpn3X/W5WerKiu8S2BCdRNVQBVQBVSBxqJAxIIVEtYlOZjkBkLC5CScSW405KZVwJ7kpJNcY+KG4o2IeUzAX0aGPawy5v7hTZQBgA4ISo426UseM/1KrihfXwJmJK9WeL9l0q/Xl/wu45C+dIwHjo7uZPGvn/C1KH/LmvOvn/C1GHX9yFpkc2tcQh4jrcWQNc61KNvEWuPNaYx7eU7HPQ8PAB1lnei1p9Fce0p278buNStRuGA+lr3zGlp17YEhF16CtkMPijtGEzY7oG/i8G5vMbCelWQXvcD3IIa+Dvshi1L0iv1WXlaMDSWMsOUlZWNpOV5avwmteN34Ts9OOCg/N+S1Bt6t2WRz3oVff7wtFd41lk9OccZRG3gXxiic687hh+DTDt5ZmGUbc4S5Ag+eo8wWhLBVVA1RCyS88xCdV6TC5nazzQAr/sdVjTXQzwtlDOSl8/bnHGuO54VCO9cfHW1miA6o+XXzYBzddwJUBDoaRxY3MQAnJPzVA4N8btKEoFPOOrXk0Fy4bBhINH0Fw3WdVg4sumM2IzRhvfb1rtpu0MVnNba4L4Cfmshi3NfDrAnuZJnasGXfKvZcjZOEpHqFK2Te5SfFLto6DrwmuJMeTXi15/IzUFqdd3XUWV+uCqgCqoAqsE8VCIF3Aj4ERrjqePt0JLozVUAVUAVUgcaqQFVFOY2Rqfypma9tn41ZvigiXC8t3I6izRuxcdYMLH/rVVQVbkNW+w7ofOiR6DH2ZOT37otUgfkxWlJhs5WE16s+Beb+G5U57VE95lqkF3RO6rC3EN5NnLkQ6/nvbUN64eRObUJer2GzScnZuDfe5/DOOomsU84WrBglIa6Sy80P7/i78daZfHgW0vnBnVRUtUDQ5icLNht6K1DLtmC4qfxl2KAPJErvsq2NOI0E7lzP/mITtpiEDZ2dZF4nrizPIOWNVUYvz9giF7KtuLZsZVr/aP0FJ8JBkOtTwKLASenDAkBp8ljkcfthUF3BUuNevnUbXWTXXQi4E50J6MSJJ48LtJUfU7TC5Lyr2wiCUDu0H5lntz8ZpcuBqGGzddVbX68KqAKqgCqwzxQIgXd+Z5KMwA/z5KZJfsT1Fu13eY046MS1JwDQ//qQ39mPNNkuVr/igJIqoOFjidavjjHy/DRlHcPPBJl7cYIms3YSXpNx1rcHDuKvbx1jzOtEU9exxvVIrmfNe+2UFxejcPF8pGVmoWW3nsjIa7lPz8FqnveVZXuxZ8sWlKxfh00zvqsqHQIAACAASURBVMLSqW8ihde23PYd0WPAQHQafyqq8gpQtHoV8jp2REHffkgVN3iU94VE4V0Z9526/gukT/8zq8j2Qumon6EyvzNyvbemeG/WUp12TVEJXlm3HZ9s34FxndrjzC5t0CUrFC4G4N0GVqX1v9f6rt/qvIundiN5vh7hXc0j8nK4GX5UM++dAXAEICZgluGnJmcbHUaGTXmOIwvfguBOjE7WZSfbWJjlEIxheF4+OfcKl2fO7ifo/pN9y18G3JmBxwJ38rwH70xIqpezjk48Vxk2eOxBICSAzw/bHBx0QbZ2r8Ex+R1cZmweqRFYZ8GgDduUJuDOPh1v3I1knTW6YURw3XGM0wmRbeXi4POS107m2bgmJ040z02fPt3obyoPhzU759Yd6usmigKRXXcSRi4zK8UynMvPODy9zSNVYzarwYw9QbE1512CQulmqoAqoAqoArVSIGLYrINjJkyRdygSTihhrnJDIeE8Eg4oQETC6GRbCSPL9EJm9zJBt9wwCbyT8FkJsRXgJ2BQQFwgFJfDlefC+5J9uhsueX1mpj2u8LA915eEMuoY94+OpZxrmfeGnOvwVS1rjUvLrB2zJiXc2oXLRls7/jXpD732rx2+VhhMrPUt61/WoTtm+V22D1/fOsbmraOsSbnuyLy761n42nFhj3J9c9ezuqwd/3VS1mHItTHKNTfeGN3123/NjTDG8pISbPzyM8z9199YkyELg865EJ2POBotWjF01H8ONsQYqWMVj7Vk/VrsWL0cq6a8i1UfTEFO2/bIKChAj2NOQK+xp6Ca7we7Vq7Awnffx5YZn6Lfscdg8HcuRW4PVn+NMsZ48K5CZOYxFRVtQe771yK3mmGzY64Duh9vr0py7ZG5kBbBjVjG98id1HN9WSX+sXQVlpXsxSU9u2J8p9ZonVnTFRiAd+s2BN9fw+Za4V2tPubs+xfVEd4ZlOQzdzluYB8KetkEPPlDZ02BBQEfpA02rZs47wyhMq8cZQiE93oP0DnQZvxp/E9IOGxIgYogqJNtgsY8cbJ5xR3sXhIMLfXG4uWSk9cZaEN4J00cUs4N5yYw4OaTQhdyjJGra/jmO+iyM06+QB49D8+Z4zBHboBj9BDffb+EmuYea8K7Sd48CZwTd51AM2kCYacT2LrKs/K4OO9kDYQ74VyRCQfRDGyOCtMiPWGr2E43Lr8ZhIWjDSiUx1K43CRyN3wpuTH4H48GFkPmSuFd01y6OmpVQBVQBZqKAiHwzt2ICHxwcKypHIiOs/kr4NanhnU3yrkWd1R5STEqCfBb5OQgPTvHjLOKAKSCAKiyrBTZrdtZx5bX9mzbijT+2aJVAVIEyMr2hE5lRUVI5d/ST4oAsibURAc53vJdO5HRug11yG5Co6851A0ffYgZj9yPXWtXmyfbDTsEQy/5AboeeXSDH1c1wWLx6tWY9diDWPPJR8hsmY/0nGwM/96V6HLCWFTsLcW2uXMw//mnsH3hPFQLsGTr1LUbhnz/h+h06llRxxgL3lUSvG0md12zuwQ9Fv8NndY/zRx3VwP9LyOw8740qOS+KljAIp1fMGXkkeNVo5I/pXTK7eWaX1O8F++tXIeVu4uQkpWJH/bpjqFtWvG7sMiWPQ2bbfDltO92kCC88zt6nOsnwOy8X/woIsjz7KO2amYQ4NkqsxbPGSjlnHfekQdKV3h00DrufNncvCIXAuMsyBKs5XxsXuEHY0rz54dzsCUZaOcQn5ezjl06eGYPaaLNP+dzB7oAWzMoeV6gkHNE+bZzk2yOyzsGAYFSaMKGEFtwJ/q4PHcun1/sEN99t3ya5p5qgjvRWRyVzu0mxyXQzIA8bu5CWMV5J+AukOswrCsb7hpUJTZEqzkOc66YQhXW5ScQUcbhQnSrGa1r11UQdIfMge/xuABP4V3TXL46alVAFVAFmooCIfBOXHPpdAT4by78wCSR3+XAE9kumW2kTwE2ybwm1vY6Rrs866rpvtLRnUzi3nSFVBIdf6LbJarFvjrmuqz1hhijA6ZRxiXgomzndix47ilsmfM1+p12FnqOP83kSCvZuBHLXn4B62Z9iXF3/gXprQnq2F95aSmm/GwiOtEBNuAXNyOHVUKlFS5cgLlP/QP53Xug/xnnIadzZ7N93DXbEMcdaf34L+5heogOUvl0zYdTseT1/2HoeZeg+0njDYgM5BKty9xGem0DrvEqwrPNX3yOWX97CDtWLDVHntlzMIZc/H0MGHcCzYcEUYmcO7Uco0DQDZ9Ow2f33IasgjY45PKr0XXsOAN4V38yDfOfepxhsishkM/fJC/fsB9MwEGXXhF13eTR1Xdx7541ClZUUeO1m3dibnk12pMsD/z0R8gvWwUcdiPQ5Rhgzy6gdLdxfFe3yEJlXjtUpOegnMBuC4Hdh7v2YpaE95bvRQHDjM9t3QojurZDtjgdY7SQsNlwTb3XqfMupoSN58l9BO8chPLn+JJqqs41JDm9LPQKBpc6kUxuN/lDwkflH1PAwjqjxP3kCjP4geGEUV5IrZf7bgZfK04/i0vihZo6qGJ7NlVlvVeGwrPIYa/BfdhxWthpiw94hxEy/y58WGimKVJAL6K4rkx+PgMfLclTcFcfp01kt5vAMj+gC7rrvNBvgao+mOaccP4R+V137nHZW/Qqsf6xBH+X0F1ZqcEQXeuali2Mu07WkSx8c1KZKih2d2ZH/JHHPNegP9S2hnoK7+pjQWkfqoAqoAqoAtEUiBg2679BNE4GscZImCJvkCT/jtyESNgsE5ibsFZ5jPmIwJAq03hTjgw+LqBFwrDkxlWAoIMv8re4+yROUUIeTbiVF14mYbiyHZ0KBtZJaKb8Ljcz8rvs24Qpsl8JVZKQXh1j89Yx3HHnXzsSElflWzuyFmRNxlo7Zk1y3YijK+raYZ/St4TIxlzfPuBt1rcXZt7cxpjtzm3fOejTsXT7Viz879NY9L/nUcn8aO0GDjXurJb9+mHpay9j4VN/N9rkdu+OE++8H9ktW+ON39+BotkfcQ72oufx4zD0cn445nVl9qMPYP2XLA7A1ueUM3DQ936IXAF48lm7MVx7/BfTsPVTvG4dlrz2EuY/80+zlYR3Dr/sKvQ66WSk5FonYlO5Pkrt4LVTp6DtgEEoootw7t8fRV7FXgy4+DJUt2exBq7xNpzfVHEWNtA1vKq8DHtYmKKUueLy+/VHxY4dWPP+VMx75VmT+y7whY7oyvcIcWmm8QuojoeMxKCLLkHH4XIDFvl9Jo/XiIsH9a8B71bsLsWVsxbi+53a4dSOucif/wda8F7lZA6kpe9MVBUMR3VmNv/thJIWBVi0aw8+3bIbq0p20XFHTQjs+uXm4+zOrdAuLysInuN8DAlUm1273oZa+98LvdcqvGsin+XqAd4ZVx4P1zOLRTjwIM6yoZ/SxEpn4Z2pGuu5jfwvNuDDB+4swBIg5oN3phsL4yzkMkGnnvvJC2/lYwIHbVVYh/iCqC8wnsDOg7n6guO1rw3CQvf6SDBIOjKUhWO1zrsggguVxw/6TNVdvsyFa4aAzoj7biJrrFENM4LbzXPWyRp0gM656yZywkd5a1Pyz0kzxSo4H+HFR8Jdd94qt2umxjKJPA45l/whuiaE1jgAg4wuAOnMMhOrn2fHI1wM7MgDeDHddwrvGtXK1MGoAqqAKtDsFIgI7+SmXMCGAA5tqsD+VkDX4/6egbj7//ofk7CIrrsKhru6ltelGwp69cbaTz8Ovj4tHTnDj0PPvh2x6KXnjYPKtR7HjcX2JYtQxPxm/tb39LMw8kc/Q4s85lhrzI1fbix//WV8/qfbQ0aZ3bYdTrz7QeQPJPxpQm3ePyZj4QvPoHvXLhh6/W/4nUoVstq0wbaF39DxZuGkOPC6HXtigx9VyZbNmPu3h7HsjVei7iuDY+tEWNfvW2cwtHcEw2tzY44rWtjsv5ZtwUMrV9N1B5zYpRMG5uUie/cOOu72oCgnD1vTs7GO63xT2R5+h1SOvXSst8vPx/D81jihUyt0z/XytCapiobNJilYY948CXgXqK3gcasABosF7yzDcv/xwkDd3zbPm81/R0jiwk+dU82BNs9ZFHDm8QUT5EWSFywA75w3TRx5FuUJ+DPOPlNYQtxMQeAShHhucoKP2IIDoVtINxLOGh3+RZrkaGDPv20QAhr46ME+47ozm9n/WvdhNPDYmBdYYxtbBLebwDtTIELg3WjjkAyExpK8ueqzAu8cTIsExSLBu+jwLGwc3p+mf45FzgcBic4BGFDRuO7CStx6LjubRNLXBPrxz6gVcRXeNbbFqeNRBVQBVaB5KRDXede8DlePpikqoLnuGv2s7ViyBPOefByr3n/HjLU1gVX/405E5rCRWDHlTaz95EPzeBrduUf9+k5kF7TGtLt/i+K1a4zDKKPfSIy46ALs3bwOy996FbvWMEyRrcvoIzD025ei3YgRSBE30v5skdIK+MfDdbpr3Vo6EJ/F0heYI40tk0Ud+p95HobRhRhw3u3PY0hk33ROL7nvj5g77WOUSu5BOqizBh+KQ6+5BhVb12MhIe22BfNMTxldeqPPGRdixPnMLVff80M3X8nSxVg8+UEs+WauqTYrYbzhTaBd37Gnod9Z5yK7Q0ek0s0tDrxAqHWUY44G77bReffKxp34ZvdO7Ni9G5V09OVmZSCDTu89HFMujXx9W7VE35YtMSw7Hfn5OTSZpzB3YwrSqZX8Xpum8K42qjXS1yQA71xUnh/e+X1rMZ13IQa1ILAwKM1z4Zn8d95TxoVndui3GvEvFrQIh3fiiPJX+3SVZQWABMCdkV2gmISkWoBnvHm+fTpQZv8NBW7W/WfdfQ0Pzzx/noTayrB9ELPh991I12e9Diuy20124aq7ulBVB+9SuMBcGKur/BqtWIX04wd4FvhGct15azJwbLLA7B/i/jN5D70QXTeOwKYuNDZcF39SSvec5Mpjk0IXEZvCu3pdXdqZKqAKqAKqQJgCoTnvyvDjXX9Cv418c9rD8Lj6aO0L8Ncuv8bSzEE2RFFubEyl0FjVPX2hjyHVDzkmCbONWd1T+vXCpPyVcF2lUAnBlRatUqqO0Tc/jUTH8HUYc+14lY9rVIb1rx3PWWrCZv3Va31rxx8GGGvt+CvOJlrd01VnbkpjdOeNAKzAORjUURx0u9esxrx/PY41s75G79POwYjvXGCA2+5FC7DowT9hHXPfjf7Jdeh2/Am8DKRi58ol+OD6nzPJfxWOvu1etB3IawR1X/num1j47L+R360nBl54MdoNPwRproJ1eHimC5MOP6ejVQJ28CdSpevwefEfsx9MhcMZ33qUyqjFa9Zg+TtvYMmrL2DAORdgEOFjRi5dYBJWHahU3IjXI9flmz+6DDuWL2NtBgmeZUvPwPDLJxJOrsLajz9A+W7mfZNGoNVz7Hgc+rPr0CK3ZTD9QT2cM+W7dmEdXZtf3nc7MzQEHZrucpDRti0GjD8DPcafihxCu/QWGUiVsOoEz+to8K6KYfIlDN8u4/tHFdemRGsLCBQkJ7+n8j/pfA9qwZ8MPpgWpQBFsm+fodVmw6oUe2tRw2aTVXU/bZ8MvJMhhjI1M+hweOcQSQDwRQF4NtjVNWOR84ng7H2uOqz924XNisvIhBd6ueT84M2FtwZ79xxt3NZGGIbuOXS/3l68cN1A2G6N1zTUfFkN/Dn27J7Cw3wbav/Nud/k4N0oyako8C7BSrNOOQF4YoazIeHR9IzsvIsJ7wwNFBKXiKOTmym8a86LWY9NFVAFVIHGr0B4tdlb5l2FITu+sncp9dF4Y/PHoZOwIJ/vvLVJ1G7unOSnHgpWmDsvzxUheczqs9/67EvHGLpWwtdhoutI1079nzfRtOccCejZvXoVyhlemNejFzIZbihNwN5ehj3uWrvWgjjJSehtv2PZQrTIzGVRii4EL9ZZV7GnBNvmfYOMlq3QqncfC+5ci7F/k5uwLuehVIml02r9p5+gePtmDL7kcrvXcOenQDh/Ne7wohXsp4w54vZs2YjcLj0Y7ptn+2gq65GHLPnkPvjd9di5dImZ10Ou/DF6EZJVVZRh3jNPErC+ZaTpe/rZOIiuwkyGjQqQNc1dq+t4vS3ZuhVLX38F3zz+UHD+CQszBx2K4aeOQ6fDDvWqz7IisXyhk+h1wRtjrGqz9fHWl2wfIQUrouio8C5ZVffT9vUE76IxihoATw7TsIeaACKE8XlyBLfyeeJMnC2rfhpIEgq1QsCdswwaW58FeNJc9VcvSjdkOGZLl2fPc+nZoexLeBYBYu6n5dG8dhsZmMkxRnLe+eGdC2ONVWk2ca2iQEQuMVdpVlx+JnyXAM46Ub0WyXknRNpUY/H16+XCk4fCc/MF+lLnXeJTpluqAqqAKqAKJK9AeNjsLXOuxJCdCX4DleDu/jhsMhYU2KS02lSBOingd8rVqSN9cUMoYMIaCVEkdNHfqsXFRIjnwJ17ropFb6QyqAlx9DnaKunwEyAT6EeKh9AFZVx/DdBKNrEi7msvYuOcWShevZr7TccJdz2AvJ49TQhmSBNHb9h4w4dULY4turdMldmm2HiMu9atwWeP/g1dBw9An3EnIbt9e3MkRetWY+Gbb5vfB33rVLSkQ7IhWvGGDVjywrOY/+y/At2nci4GjjoMg2/+HTLbtI0bGhtrXI0W3m3cHHXYCu8aYqU1QJ9x4J2fG7i9hwM5+TuqwYjPRQR4XmcSOStuOn/zA7uIj0vBCnkNAZ7Jbufyw3nhsvKsy59nXh+AhbKzoMOv5rEFQ2M1TLUB1tp+7zJxeCdFImRhSRi3vwptMBdewv63CEcddt/ioBvX8XQPRgcrzdpxeCkebV9+gOcqy0qXcj64vgTo8XUStusqOtcYiMK7/bQiU/jBrEq88KkY1jEVD5+fhaN72w9v1fxQKh8y3b8Jj9BzsXy0shI3v7YHn6yqQgo/HFVXsV968E8eko5bx2bgqN7yxTE/7LkvaTkWfgzmbmTbVHy8rAIT/1eCRRtlHNWoTpFtOV7ZJsWXC6Ta+waUjx/JPu86MxtH96Ttn99MV/KDchrkA3Y6KthHunxVLfuTz87cjzSOjsNKwScrKvDAp2X4aFkVmAIEqazqV0VXiGxXDY63VwruPjOd/4o+qfaLZXYxbVUFfvRCKeZsZE+VfJwPmpADL+5gaJcUPHoex9Tb+2Dr7f+zFZW48r/FmL9BOpKByDfp5qt0/r8SadSgUvbCx849OAO/ODYdR/axfYRmGZE5TEUFN522rJKaFWHxZo6RGqVUpXOkFcxj4n1T690wHNQpFQ9dkI1je8tRSJ+iZzqmUYMfPb8XczbJzYNZBLbKJXVP46+H9UnDnadn4VjRQA7ezJcd+8z1Ffh4eQp+9jKTeMuaknmRmAttqkAjUSAE3tFRcsv8qzFk98x6HZ2Bd7nDbbir3AjLjbg0KYghYVlyMyw35fKvPCehT3KeuTAz2Vaqy8o2cr4a54tUC2V/AnPEqSZ/S1/yOhMSx75MBVvXL7dzDh4JqZPHXV8yDhlbSNijjrFR6Bi+EmWNmPcs/qtzHfOc2fzlF6jkedGOVTpbMD+XXeO+88Wch+58SeI8lPMrELrunYf1esWI0JlxrnkfjBrgvN62bDk+vf9+FM3/EtUCGXmtOPiyCRhw0cX8nU5Buf644w4fXjI6Bq47vv781zMT1iupBdy1kccslb7917Pwa2PU61kt59o3xsL1G5GV3xJZrCibwrBUueZWEayWbC80Y8zJb8XLL8faAGOsLC5B4dzZWDD5L1izfHlA9bxWrZB/4jk46sdXId2lYQhfjwnoWFt4V1paxreWauSyMEUF56VkD/8ur0RmdgZysoJweU1hEbrm55qcgYm0YNjsxuB7V9hcK7xLRMlGsM0+gHdylJGAn3vcgb+aFTmD+tT4mtardFHTD2cBXDBnHPvwXmxCbk2Xkb/0tY+6Hvel064RrIMDYgjR4Z0UiZDmilK4irKSGzFSDrqoeeQS0jHyOIxZzhSfmGFy3onzzkBEr9CKpGwMGE2N045PmTyOviZhtaZiiz2emONUeJfQbNXvRvJG6cGcwR1bYO512UxCKx9vLbSTlizAk+1NCXvDdSwcO+rBvfhsRbkBc6cMTcObP8i28MxALMntwYS7HiiqJuwhSgsAtg8Xl+OEyaUWbPlgogAl2YeAsnSD56oJ7gjgfpJL1FbJHmT8HljywjeqLabj40Ho5MZr+vbCHrYUV+GOdyrwl2l7ec/EbdMJBbux759mcTN/YmAvPwj7lM+aB9+zCwu2Uj1zHyzgqhJZHOec63LQX0p5eXCS38kThPE1HOLnBJxHP7DHo3H88EnoxVTA5rj4icZoc9bBLfDSZXw9QZwwsVQD1MxgDVaUV8jRytZpfGTqkkqMfbjUAk8zifIi7wMVbwIHd0zBN79qae5HzNNycvo+b328qhLH/qXY3jzwg2qKqMvnj+yZhmnX8qZItjcqVtqxmim3cy36PjuzHN9+mnPmbj7qd9Vqb6pArRUIgXe8Kb7lm4kYsqsB4F2rkfYskfPOABg5XXnCyXVMzjgX9iTPCYiTc8X9LtvKDbtsIyemXFykH/k9pC9fv+b1/BHAF7MvX78ODDXjMW6dPx8rvpqF3mNGonWvXkjLzmrcOkZb2f5517mucc7sWLIYM//6f9hbXIyDGdbYYcyhzEnGMNYk17i835cwh1sRwyhLtm9BVssC5HbrxnDQrkgTmOPOQz8sqfXVKIEXNtBcl2zbjiWvvIR5f/+rHQSvLXmdu+LUvz9N3Rj26r/+hA/TvxYJ8qr2lvISVcFw4JxgeK27BgWuYY34elaLMZbu2IGiVauQ27kzsjt1injNLS/ZjR2LlqB40wYTEp3LUOmcTp2tvpGuufxsVlFSjMLpn2P+449gHft3LbVVW4z8wRXoffJp9vW1eF+oDbzbuqsIU97/EOmV5Tj/3LN5OlVjIYu1PPufZ3D5+Wei10GHcKlUYh6Pc/IT/8Q9v/sNpk19G9Omz8al3/se+vXtG3WRh4TNRnnvUniXwDWiMWxSj/BOWEIk5FXjsShcLIA0IrC1iLjN0T7vSdutDa+NBO/kWbtptIgNBXaNYUk23BhiwTsLzULhnTWySWh2eAEJqeBa+7ifGPBOYBx3GhyHrRjrCrOEADxPKHHWhUWPm2eiV7r1XqjwruGWWvSeLb0RZ9mEIzLx6AWZdFI+iquuusZAO39zDjz3WPjfNfZB6HPnHX/EjTfeiOtfL8O97xHm8N7zlSsyccbgTFQ+eivSJt/OlxFiiauL1FCcedblxs9CaRmofGUB0jv3wiX/3IOnvyYoIgwTR55FRxb6GXecuMoIqm4el4PbT03Hn+6+E9fddCufZxiH3O/WMH8xPIV7EZQngMuAO/7vjrvvQe8+PXHB+Uw8zYd/+tJePPAxEy2TXN14UjruOC0b9915L66/+XpzuNXcv4zDWWCfnFGNS5+mZa9actYwDKa6BU4YkoIpV2Zi6rsfYdz4sZ7eRIuEXUuXrEDvvr3Q74+7sGy7dOjdfJsBy3EyxIZw7I2JOTh5AG/w/3I9Uv75Z3PvX0Et0uXePU3ciJ5rRm4uXl4MdOyOC58sxfOz+W23HFtquoWQZrKrMPHIDDxyfjYe41xPvOpq+7D3Jf+Spcv5gasn+v1hL5btIAD0YOWhvYDPftzSzM09d9+BG2/+DZ8zvkAzG6LfIaNH4t133kOb1i3R9tYiFJY4J2WN1aEPqAL7RYHmFDZbun071jNZvlz/+h1zlHWD7KO2ef48rPrqaww7/VRktc63oLEB2+6VK1DCsLLcbt2R1717zD1JKOOWr77EyvlLkZ1ahqLNW1C6cS2Gff9ytB16MEMEo1fxrGD+sq1zZmPVh++h3zkXoW3//iH7Kl63Dgvf/xg9Rw5H6z69TTXRRFolK1oWLl+BVTO/Rv+jDsPCDz/BIeechh1r12PZS89hxDU/o45tEukq5jYyL8Url7FIwji0yCFMqee2Z9MmLJn2GToxtLBtv77WpVXLtvq9d9CioI0p3JAhedJq0dxcf/OfJ7DlG54LdJEV9O2PgWddiK7HnYAsVuZMqPH9sbRwJ2Y+/wL2zPsCZcwFV1FagvTMbANLegwejB5nX4isrt08CO8D5wntIIGNwt1TzmkZ7aV0x20mSCleswLVfG3Lrj1QQC0TmXfRbfvC+Zh6w7WoYKEE147708PoNGKkzbsnDjnn0pWxCTDyQmrdtWfD7Jmo2LiKHzMYKZBNx1qfIejQtR3aDR2O3K5dEzjoprVJJUFl0eL5WPf2m1i3bCkh8WEY/oOrahzEyrdfx5qPpkJCYcuZ0zCNLmpZR1m9BqEX12WnoYOtOzRCq+Q1aONnn+CTxx5HxdpFgS3yOnXBmF/ejPaHjER6gtcdf/e1gXdrthbitVdeRkZVGb511nko5XVs65ZN+MPvb8Pdv7oWg44ea4przPjgHTzyxL9wxz0P4h+P3Ie3P/0KJx55GCbwXqILr9mRmlabbVprP+Zo9xG8c7giBI+FsbJAdGvYgP2vrenA8zbmE/6cebHhXTOaPz2UJBSIDs2kKIW47CYy19wEOteEDUjIrM2LKPDOy0HHx+V5ySMXyykaaVAC3vxLfrSJZ+WPg88SNivjoKtOYKHkZpScd7KfkKrKXpi4KzDrwmIF4IU/FlMchXdJrJ1621RcGoRi/FB25eEZePTCLAIdO+Gxmh/c+cNqHfBLIbiTD3N33303rrvuetzyZgXufHcPw2TT8fFPGI5QsgvVp/VC5e4dBp6lEYJVVJcjnaGtFveIlYv+tIsmIvX6R/E2w2dPeXh30JFmwnxlE3GwSFivhLFW4MYTc3HnaS1wx7334ZYbfuWBO7mhlQ/a8iPhLxIuI85CO0bX/Md0wQXn4dlnnzWus5//bw8emFaOG8dm4vbTMnH3vXfjL/OdvAAAIABJREFUJgJJ64KxVLBv395YuniZGctRDxbj05UCFsVlk4LxA4G3rmqJD96ZihNPtvDOtWXLlqFPn14YcEcJlmylW5A34VX8Btu43SRcmTcUx/ZPxwdXM0ExNasa3wMppdSOz6eafUt1MDl2QkpjuElB5cXXIu2X9+PdhVU4edJuzynAOZaQZbr9qlMZinxoNh65iKB20iMG1AbmkD0tW7qMQLEP+t1eQqAooXgpGMKw34+uzkbblgwb5pzedNMtnnbib7QzNnLkIZjyzrto3bYAz8ysxHf/XcxxWgelNlWgsSgQAu9403HLPF/YbF420OMUoE2UfHUSuriDboh5f+N5RWgx4BqAFQCx5AHwjiZwPTBhs3mH8DyWsFn+uAqGJtRV7MLi5uW1jjfERRvXY+UXszB4/PHWuSIhXNIkpFXC1uQ6I6F/0o+c5N5NdDHB3bpPP8Jy3kRWpWVhwFnno99xR1uAJ9eGSr7G5cuSm3B53PTlheAG+oo9RuNckvFLXwITZCwc46q338LMf/0DJ/zu98jv3de6lsPGGAztlUuvOIelLwkZTm6MW+d/g9W8ES5cvAgdDhqO3qeejrwuhCiejuFjrKT7auEz/8b2TVtRtHQegU4ZIU5bDL7gu2g/cox1ZPlhhAk/tmOU4gHrPnofsyY/hDHXXo+uRwoU9eaEOm5lYYFP7r8Xwy76LrodexwdNbwBN33F1nFvYSFWTXkXi6dOwbAzzsJX/3wcR994C/Zs2IiZD92HsX95mDr2r5lvTNaCb3z+9RMyz97crGL/hUsXoP+5FyCnYxfbX8j64bHKty3hYdf+ufHNs1mL3vrZs3kzvmF11Q2LFiG/3xAMPO0UdCDUMjA0iTHK/JcX7cJnD0/mF3cpGHHh+Sjo1cOujzg61pjrkj1YzXPgy4f/BMkb59qQ8y9B/wu+Tcdcl6hzHViP1KJk4wbMefJxrJz2Kap2bKpxuWqZX4B2Yw43lVRb9xtg17prXvh6FXWr3EPHumtSoTOvVdRLX0VJkYFugc0JQg0MNQ5duU5455TbwDuvq/n8rhXLWeH1dWxbvBBlvBZU80vMzPzWaNm7N3odfxLaDjmIBVPZV6S59vor2bwJXz/6V6x49/XAGDqdehGO/NFVDB0lkA93/5pghlTsWLYEAl7XfPYZdm1Yh+pifmEpjV8ktmjdAbkMnczr3A05Q8eg+yFD0Z5hzKlStCPKtSzidcJEPIRdJ9y6DLmWyWc6Dsx/DkpYb9Q1XvNa5l/jscYo4G49r7nL/vccdi1fiqKiIrTn9ejwG36DlnTVyXWigkB19nP/w+b3XsbOFVK91pfehTtKyc1H6569MPDMc3j9OMECPH/6A+96W8ZzbuW0aZj9wB0hcLX9sENw+C23oWWHzoldb3065lGTiwf0xbEdObcJtDKGxq7i9elDVkPezqq7qRz7uu27cOjw4fj8w3dx7Y9+hr2cI5E6k+8rD/31Xhx21PH4khpVt+qIHH6B/cMrJ6IXYXqkZuDdms2Ysp55Y8Ln2nuBOu8SmKjGsEkseOdyyYWNM1rOu4iALsox+vvwO/YiAZGoDqcwFqPwrjEsqMY8hsjwzhSJ4E+NohQkZvKcNHHCSXOGn5i55CJ48qTohDXV2TEImEuZGBveBSBiGLyrN4UV3tWblEl0VDt4l8gO5A39DnFoXX8Tbn21BLe/X4kXvp+Fc4cTmj35Z1Tf/0sTYinASRx1Bizxw5ngIJPbLkXyNOUi5bUlQOvOOP3vxXh9ng0fS6lmGKcHrexYbIjqTSdm4/ZvEbDd/UfcfOOvPW7kXHZeKDD3YXiSDJD7dE4/+dsGn/J5bnDhhRfiGQI84XsH/2knzhiWRTCYhrvuuc/CO9OJ7Nc69+6582784obrMWVBOU79Wxk/TFdwqOkY278K71zdElOmvouTxo7n9nITa6GhwLterC7X/44iLN8WDOU1TxJmimPuxe/nMGyWmky+AymTfm+gmYGk6XQOVgrk4zfeJuefBXkp/HY35VWCxIK2GEt4N3WxhNPJwcmNEf/layfSZfnIBS3w+GNPYMLECQa+mdBYart08RL07dOXYyrG0q170a11Ft67OhMD2qXh+eeew4XfuciLs7XKy037iJEj8fZ7U9CuoDWembEX33mKcyd01eTR06YKNB4FQuAdb/JumecLm23Hm5rDfwf0uZTAgjfhJTu4hAm75GY6i86g7AKgcA3w8b3AuleAU14F44ZI5wl4Vi4P5LYz8K7lCHu+uRtxc7lwN+XisE1DWdFurPl0GqsZPoNjb7iBjiFCAZfwXW5GBbCY8Ci5GfX68nLmrfpyOha9+SbKtqxFCuFUXvfeOPzHP0Vm+3YWssl2YX0JLFj832eR36svOgwfYcOvHHALD8c1LmAvnFeAm8A3X7+rXn0F0x+9H8ffcz9aDxyKqtI9hABv8ZLdEp2Gj0SmQE1zQ+aDEOZ3f781x2iOU26+ZVz8vaJ4NxY+9zQ2fzMHe4roBM7OR/9TTkYfgsq0DLrewsZYxePeOncOZjxwj1l0LQmwWvXuhXYM78rv1QdZ7dpbV5FfU98Y7Q36h5jx4J8x5ppfoOvxJ4TouGnmDHzyx1vo4puAnuNORoaDHHHmWqDgTl7vd65fjTY9+2LzvK/RccyRKGR/M5jjyumYmh6hQEFMDSXsmu51QqxvXnsT6cXb+RaThtI9u9DvtLPofupuU0gE1o+8D9Rci3aeYs/NKs7vrEcfQEGffti9fSd6UJsBp5+JbILR2PMctn44PnG1rZ31DSoI3LoOOwjZbVt78C72OWPXYLA/yde2ixVfFzz9LwLe99hfKbqMOhwDzv+2cSiZyqfeXFeycmgRizNUc30VCIAT6MP+ynfvwurnnsL0//6H8I0pLKI0AVDdx59DCHwR2vTuGdzKA5876Hhc+ubLpg8pPiEhkgd974og9A5AJ57bPJ8Wv/xfronFBuJL63b0cehEQGjWtWvStwMwHGsVoU4xQeOsR/+CTV/P4Nj5BZ2vyRjbDxmGged9B51Gjka6gOqw647bXNyg4lCdevPPAj2kte2KU+7/M1r17G0rmoY1AXfLX38Zq9+fgpKt0QsNyHpLa9cV7ahT2wED0IZ6t+43CDkdOli3avh1jcdYtnMnSrZs4SmdxqIQdGtl8jz1X8vc7+66GPUaGWWNu7XD86WC4G3jV5+bechq1YbXLQLHXr1swRAPWlbwmiZfkhrwKF+28Dq79q1XMe/xSSjcttUoI18K9D3jXAy/7Ep+zErBFjocPrj7dlRuXWfHHqW16T8IQy++DN2P5xe63uey8GtZOUNol73yIuH+/4X0MvLHv0DvcaeygAVdpRF0DEDfsHM6j/N5cb/eceHdHkK1WQzdXb1qBTp264XN/ILp688/wmaG0M5euhoD+/ZDNt8OLvvBRHz16Qccdir68No644uPcdRxJ+NxfqmTltMK/Tu3xQ+umIjuvXpHVMHAu7UC75jzLnAd970n8FUK76Iuocb1RAx4F6lYhQzeD97c75K3zo9GkgpAlY3F5OT9Gw7rwqFg4PlweOd7fSTnXVQI2LhmREfTIApEWFXemhO3mzQ/oDNwjfY6+5wNY5XmgFpkeBd5hQn/cxDQOeqkn3B4JwDRn18v9r7qQSSFd/UgYtJdRA6bnTjRhlIm08IdeHJ/cOc9d+KG6yRsthRvzuMHgutbIb2C346fxg/OW9caaGScfzIMuu74vbXLombdYMK4rrwJuOb3eGNhJc54jN9UB9xcAs54Y12VyXsRwjI+fsOJGbjrtAyGdd7LsM6bDORyn4sslnOfkyy0c83/EcttJ8899sijuOKqifgpi1HkZDOsVpx399xNMMgxETpK4K31vQH5bVpjJm+oxbX2vaeL8W+G0AovO3kgw16vysZ7DCc96eRx5r5Jwn3lWJcvW8QwXcK720uxdJsMjqHFLIzh8pmM6JaG6b+kU5EJmqtP44fZ7VuplcDC4PhtUQzRkfCOH86MG/Hq3yF1wm/w0txynPMPhu/KCD0nn4Th/uCoVPzt/BxMfvQxXHPNVYR+wUIhS5etIFDsgcF3lqCIFTBevKwlDuOu3+M37eNOPpkHKyG/ctMjIbOp3LY3pr73rvn3udnMdfckb35EUGqfLvfh3hHHW0uvXpnL+Q26Ftzf/scjPeb6jbadPB+p33jj0eebpwIxw2YF3h1L6NODgHrFVNDWZh1schNLJwH68Ear/Rg6794Cpn6fJzcB3tBjgBcJ8OiycIUpIlWb3cOb0m0L55mbwy6jDzc3jeW8yS9cuhjbGO7X/dgTkScheb62c+kSEyZaI0SKN5dbGN6+eeEiZGTS+bC3GOKK6nLokWhLV0S0tp0unU9+eyNvVgvQdvBQunPk5yA6tDrFDCWN1F84vNu1ZjW+uu9Oc1Pc/qCD0WbQEIaoHmSOKQRGJLmsKnkDve7zj+mII7jLaoXCDZuQlZuN7qNHMEywZjhWJWHO8nffwVd3/hppHXrgmJ/+Au2GD6PDpZWp8hmvyQ36xi8+xZf/d7eBd52OPBq7eBMrrWWP7pyrefjk9ltD4V28Tvm8m+tNBAYpvNltz/DdjqMPQ7iOEeFdWP+l27dhC3P57S2rQpchA5HdoT32cn19+vCjyG+di9ashrl25hc4+IcTDKhNkdQK9dA2z5qBTTO/RLvBwwjMViCH+udxX9mECMaplUTbQffe+umfGbdc+yEHo+2wg60jspZN+lv4zJPYvXEdhnzn++gwynNYivYEXLtZSXTb/LnYwuqquV26o9+Z5yGXucqq6JQqpLNz+h9uwTY60VxL79QbHXp0QfWmddjC/HcSGigttaADDrn8SvQ5aTwycrzxCmgmEFw37QN8fPuvCbL5Ps5rRisCjdP/+ZyFOAKkBYAbOG3B/Ee/uxHrP/nIFESQdjD7HXTRJUjPZr8OpBp4J1/WWXi+ly47AajLCZFitY6HjMJQ5v7rxDUW4hIM60/COl/7yTWo3Lw60N2Yn19Pd+tZHAedyDJugZw8HtFx8f+exRJCx5ItQXCXQsdwWqvWqC7aHhF+pnFe87lWZC22HDQc7ZkHLb97V2S0bs3qtEFYvXHuN1hBF2VK6W7C9oMJWPvzC41+Vo96bOKGKyLw/eyu35tes1rmI50OuJE//RWy+AWkaTzuVQwF3cVw/dTMLKS2bM1Q4IORl5GKxQS98175n9lMnK1teC0de99DZm6n3XydWdeupTF0vd2AIcYZuYPvEWUExa71GnsKDrr0h2jFL0sjNs63XE8/vfd2rPt4asClKfBc3H5tBg21c5NgSyRsVnLcffjBR5j31SfIymyBjpy3HYS0m9atxg7CtvnLVmFgr+7o3rkTWrZtj127dmPvDrsWOvYaiPa8Frzy2stcLqk4+aRT8K0zz0Qb+SInQtOw2QQnrils1kDwTg49KYAXR6uIWCQWvPPv3LedArymsCgbYow1XXcCix24c647B8zEITdRKs36ctDJqCK74UJXlSw9gXDh8Fv2IT/i3ovkvFN4V3PeU/Dznc0rCFA+IMqHSTZ/wYpovGXKlCk46aST7IcWgUF8vSyiK664wgKdkEYgZL55TMMxDxXjysMy8P0xdN397x9I+cMEVn5lqKf0I/VfWcmqOt0LYfXAlLjIqtMYSprTBilvrkQ1HR1HsojCFyul6qznFDPgivCPueWElJnQVjrv7rr3HtxMJ4t1x9lKqiZEln1bf5sNz7GTWYUVrOwlufme/+8LFoSx0EYqw0zPuuAcus2ex5vzy1mFtZJgMIvw7l7ccuP1pjiEO2JjfGNnV15xpdFjOqvrHsoiFNV0CIxl2Oy7dN69/97bGDuOIXne6+Q1S3lz3rc3c97dsRcrtskYxXXofVjnjeZT38nGd0azmMezD6H6rp940My6DE3hDDFLpLGSLF+XLlCT+6tmSdiU/PYA3Xei2aj7SzBrTTmPmd8cVxPk0Q0oIdKTLuTPpMdw9VVX2aq4ZlxpWLJkAcOA+6Pv7bvwyHk5GD8oFdNnzsLYk05GMW8aHfKU1/Th2KcQSvYisAyE6UolNi8UW47HxtMl1gTAuRYO3ORxeSwc8vl7dq/3bxcNCiY2on23Vazj2nejaP57CsA77wb6lrkTMGSn96bp4F2nM4Av7kPVwpdR3fEwRoPxhmvHV1zwp7L6DhO8L30feJ2ALxq8G/IIFrQm5BPoZ0JmU7CTzrxFz/8HZQyrO2TitcgjOKimq6+MIZ6lW7YS0nVBeo7N+yUOuaWvvoStX8828K7niSeZ0NQ0uj+K6fgo27HTwJJUqYTIPipYDXDNB1NQunMH+p9zIfbsLISDRG15g9dx1KG8SU7HjCefwornniAwKTHQoiWT8AvE63nieHQ4xHPp+N0a3o1+JW885SZ2LeGEa0XMh7nm7f9i7P89iNZ9B2H+m29j6bP/ROnWDTz9K5HDG7u2g4eg2zEnMPT0WJuHywchAs7AKGBD3pd2r1pJaFJhcupVcr7S0jOwdckyrPr4A7Tr2Q3djzkOW+nIE3DYIq8lOh9xNMPJOqGQsG35S88zv9wcjLr0UnQ/cRyNMxJex2uT3OyGOBnliuY5zjwH1abZM/DxbTej+ynnmyTzcuzSWrbNYp63ofj8ntuC8M4ln/fNtYElPh3FWVW4ZCHmPfUvFgCvoFuvgOHS6zDyZzdi55yvg8476pjKUMc9vM5upPNFiibk0r3V/mCCSi9vVDnXy4bP6Nb87/Moz2qNbn07oy9zUWUX5GPbgvlmnAIj9tLV2XboMB5yCtZQh8y8XBR07YQd6zaaXGcoKzEOug4Mw7OFHYKAqMbcyJosL6VjKodrbxtKWXkzPSuT620n1nzyMQq4Nrsw99fOTVuwee7XaMH3T1l3BfxiKo0548L7k3U648/32krqohvhVf9zLkD74Yd4oZ7OZRo6N6XbtjFv4BIDs1v3H8jzJRTqCOwW7eS4bWi0BU9bmMNwBXOQrf/iEwOdWg0YhkHfvQz9xp6APTyflr38Aub8Y5Jd2nwfTe/YE8Mun2jh3eZ1WPD2G9jI3G7ihJLW8cgTCcYuQ6chQ+xr4sG7KJfVj357Q3x453ttxa6dWP/aS5j2yF9Ceuw0Ygxz82UR6M7BXm7j2uDzv8sw3+8hm27TkDXu5pqP7iWQm/XPJ7H8WaYC8Fp7unKP/v091lHpg3dbqME3/3wMG6Z/YaXiFxEC17ocwfDxdp1RsXU9v1BYiK1MvVFJR3CkltamE9r26GHgncxTx5GHmnOsqmwvFr/+GmbT1VZdVGgcbZ1HHcYKuFeaLxeMizfGtcI/TnfNDT8PzRrntUxA7PqvPsO0W34VGKKA/tMfmYxcOgOlr7Idhfj8/+7AOp5r4kBMzSvAUELhoRdciHWE+7P+ep+57khryRD+I2++zRSueOn8bwX75DVv0Hnf5nEczqFXEcB9gNUfv881aCFxTvsOZn4Gnf8dH6y1Y3THK07LnbwOvP/Lq/k+EQSmR950G7qfMI55Br3zy++s9V/PfOd1Hre5uH+fmM67L+cuxKOPPoysimJ0ZAGTvQTRLVlRNo2QdQer4bbr1htHHjwEWfzw+cS/n0TbLj2ZK3ITdvJa0KHXAJTv3IoRhx6O9u3bo/9gglp+sSDOvEgt4LzjNSnc2e22V+ddlItHY3u4AeGdO9RAOKv3cS2aoy+WNAnBO68DE4YbTg69DhTeNbYF2NDjiTTjtoKshLJKc+BOfg+ExdJaJ68UeDfDl5LM5KEjfJMFNtqEvYY2v8tOAKDJm+d5UmU/QThIp58854sTd+G7rjhGJOdd+LpONu9eyGjVedfQiy9K/wYW8cMy32CHdUzFw+dn4ejekR0K7733HsaNGxfSkVuk4b0LsvmEwOsmuu6WbqvG+t8ynJMfJKrPpetu9Urukjdj8jmFgCeVHyokX4wAQMORJIRWfuE20lKupRvm0uvwPJ1kFz1BKCaPmVxr8poM+y9DaW8Yl4k7T8027rgbb7yZW9nwiVR2VlHFb85N5VSP6Zl/vTBd0x9MWOuU99+1h8IxtGnTCtu2FWI3P7P/4aO9uOdUOu/uYigwc74FyZ38astfCFL8fPqXGDNqNH77dil+/04pxvXPwLtX5eDdd9/F+PEC76RMht3hisWr0LNfN8K7PaZgRSrDeqqkii733YOfm1femsXPcTzaswchhd98pvA4yuk2TJOKtK4KrOzV6GX7rfSqvqb+8kGkfPca/GdGBb77VKkJ/6jmHMvnXxs2m4HHJz+GK6+yVt90wkBiQBPK24c3Xe8wZ56Au+UMkxk95ggU7qQ1UO6lPAH78MbvnXfeMvn+ZNuznyCEKKd7srrMQEBbxdf5EhNb29EAVqKPx9suHvjzA8PERlw/W8VyFPr3oICv7noH4J3kAaObJTK8O9PCu/ULUD3qBoYAFQKzf8u7LZ6UY+m2W0JX3hvftmGzQ5hnLtx5N5jwro0f3vEmmUnhFzHx95rPP0H/007DgG+dxZDQIkg+tzXvv4cBzM+V7+UGWvzW25jz4N2oTM9GJW+Gep9xIYZcxOd5c7hsylvYysp+XQlLMgisBDRl5WRi9/o1WP3hVHQ/biyhCvNjEhKKy6+UcGLE1T8zN8BTfvNrZLIIThvmKZNk6qUlPFcJVzoSQgw+51x0HDHaJPwXV1URCxO0G3wQoU8ef9+Auf/8O9bOnoN2XelAZGvRuS/Wv/8qxt3/IHJ54/7pgw8whHcD2gzox7xwc3jDuZlfvOQxvLA3hrIAkHEb8tqxh+Bm08yv0K7vQOTxOhPIoxcWUlhZVor5DL8SoNntmOOxdcE3zK/Fm97MPMKrD5CVnY4ex51I7aaY0NW9RSXMg9cVw3gznNGuHUrpRPyK4WblvAkf/bMb6NLrZm6gN9F51YIQqjW1TnchlXJAErblhShumjsb7/3yxzzGfsjkzWnPw8ZActatfPEJHHndb/Dl/Xf64F0uNvB4inlD3m7gELTIzsFWOiyzCOha9+qHQoZSSnihhHPOY567kT/8EQroeHz7+l+ix1FH8Ga4J2b/4xEbNttnoHlPWvb6K9g040v7Lkc4Ky6yXqecTkDXGtuWLMX8//6XqRdXEIoeg13zZxp347BLLkcmnUwVnPcShqHlsViAhPtJeOrsJ5+mO2Yruhw8DJsXLyV0WEVXTZoJX+x+zInoTrgqc1NBsFjK48wT2MP5kGt4JWHQcsKrHN6Edzr8aDo8NzKU7yWCub4GkC2gCym/Rx+0J6BYt3Api4qsQ8scArCcbPRiWLGEK1eWMGSYFVx3bNmOPtRyJ/O1vf2TH2LEj35pAOL0P9+FTgxxHUDQkUv4ar5QrJErkm7TmdMxh/AonVCkA516nRhm3ppuUwM6/CGU7jIhjxG8yHqc+8RkbPiSYZKiam4BQx3Pw6H84moHx/XVXx/Ali8+MM8JPB1w+U8w8pLvBi42m/i66Q/+yQB4s01BR4yc+CMM4HkcKNRC4LP+82n45O7buOaYy5djak14fcrDTwQvWmFjjArv+KVboHkQuIr/buPanXvvH7FxXRCMdeR78xBCugxC5IUvPE2X6jSuARv62274YRjCddFtjHcH6hWb8F9F5XwvZKXeKT+bEHDNiVNu/F8e4/Won4H+rm3lebH2o/fpIF7Aa8J6ZHI99j/zXPQce7KBh6bYy7Ll2DhvAYoXzMSutauwm+tB3GORWsHQEQbOdTv8cOYcXI8F/3kSi+jsM3OUkY32o4/E0dfdYM4lkydTPlPIdTvsWhFwMwoIDkB075w2OUY9MO3B+b27dmDJU09gzvNPB4bV/uiTcfT11yOb55Cspe10tk5nLsqtdGua8TAMdNj3r8RBvA6Li3MRQ/kl7Fladpt2GMpciK169cTU638a6LMzv7g44ud0OvN6ZL6M4JcAsx57COs++dB8wSGtH0NuR179U7oL+eVGeF5QAytt7tLP/vhrrJzydiCH3sEM2+9/3oU85xk6a3L8RThnwkKuW3KbKwjvRsfIebdo2Uo898xT2LZuJXLadEBvpnU55KChKOd4pVhF/2Ej0CG/FUqKduKt18T9WYXFjNbYy/ep4fySSKDdEbwuZ8vxxGlBeOflvHNw1ld4SeFdPBUbyfP7AN7JkZqIVo9jjLK3Lgm1mLAt3Hnn9RgR3slzwkoS2qtu1PQVqDnTsgYZrRqAdhauWTecNIFlEwTMsY1myKxz5vnhnjw3adJ0W4GWL5MiF66Fh8e6ft3zDvzJvwL+5H/+BTlpkrj12C9DdGVsofDOrGo6Be06tieUAMA6zJTCuzqI18AvHT8gFW9flQe/887uMpUL8BGzOCY+V4rJn0uuM7YAuGHeNjq97j+7BX56dBaq33seKdd/23O8RR+0OLZSmcvNhNXKT9uOqH6L4QupLTD43p1YtEFceQIdfTnr+JqbxqXTeZfNsFmBdzfyfoThqSmEdvwM5Jx3Kb/YbVPAmDHKWNNx2/hU/OaUdJPP7uYbbvSQHp+ja6yy0kI/gZB3fYshuXfdhxtustVmIzVxJr7z9jvYys/PB91TiOGdWhjt3p0yFSez2qwzOwqAXLZ4Jfr0606XWwmWb+eHNJPHT3L6AQ9flI6rDqNmbz6FlFsvDWgmqlgEGUs/9sNE3akvLmHh2xYY+MdiLJGcehJyS4gnlYUnsTiJu5gEinXQpbCMN4e9ecMtjwnIGz9+PJbTmeiaPF5QUIDpzO0iIb9vLarAeX8vwh6COybfIqAVzYMhyckszWThWqTtYz2WbP/+sccDZ/HAYTI6JLqt32kY7TXR3IyJ7qO5bZdQ2GzH0w28w2aGwh55G60VXM/TGWKVwvxSY3nDsuwD4LULgHEvAcOOA16KHzYrOq6dQefK0//mjU0qDmXVQLl6rXiDOZSe+ReOuPn36HzY4Siim2PK7/+Asm2b0PPUs7Fh6quobJGDw3/yU7rcw0icAAAgAElEQVS++mPWpAewfu48DKLDTioYfv33yeg24iCGzB6BL/50p3FiiPPqsF/92lTafOuX16L3iadg8Bmn4/1bfsHwxEMx+Lzz6Xy6k/2yOmTHrihauQA9Dj0UQ7/7fVMZcdnrLxkH1cirCP0YHrWeN+xf0CnV85xL0Wc0C3GwyThn/u1BA52y89vhU0KLFnT8DmShhGWvPIfCdZuZQ2oACzKsRAfeMA6//CqkZmfRUfYFZjLsbwQhVlcWfBBAVE7XRgsCOL97e/uCufj87j+gLd1ovU7+FkNh38Ca2d+gzyl0Re7ciA2EW7lMii9f2kiY34bZszF38l9xzK/vYGTzoWaMqz7+CNPpkht97Q3ochTBE4HDzEceYA6uIeh/9vnmplryfskYTIggm9xUi+vt/euupZOmC3qedTH6HncUnTozMev/bsORv7mT+fTuJXSwOe8EWHzF/HpbCC0O/t7ldEBXs6jD340TrcfY0zD/uWcIUDeg1/jT6bL6EK3oMspnRdDZz/LGf9dGHHLxlZjz78foYPwrYclAlGzeYI47rxO/1Dn9HCxjrtQdhHGDz7sA3Q8dg5UffYSv/v4EQesYHHHFpQyffINQcFLguCUEdCnhWl8mxM/nepH8fisIAxexom1W+65kH5XoPHIEiwj0wxKG/slxj7rm5wTUOSjkFzVrWeWyH8GyOJBEl4rdO/HqxCvRql1rwrafc11u4/z9mY7QvhhI4Lvstf8yTJTvkaw0WrhpG4tYnIaCDm0Ikv6DfOZNG0EwIQ69Jcy1uPSLGTjlzjtM+N/Hv72eVWaHcpteWPTis8js1AMjJl5DADoo4iVHANCKN17BV4Ro0tK59nsfMgJj7nrQFnnxF2UJ60HyDc7+x+NYQjdm9R4LkgRajv75DShiGOqHf7gNZasWmscFSJ793KtowdDyQCPgmvqbW7CReb9YkcA8POzSK0yIa4tWXkEKQiIpIDPtj7caWBkR3oWNMRzeDb/iagy68GKewz7w4QGnPQROcx5/FMteteGa0lp174nR1/2aIdgHmXlez/3P/Ov9Bs4ajdoT6l52BQYzdDFWK+d4p/7iamybZ0GVtMMn/BjdCeZaCDjzmui4t3A7ilhxuXDFUmS0ykfXw44y0NjfxGlasoEuvNnTMfell1HMojEGjIe1NqOOpo4/QFcWu1r/5VeY929WDJ5lQ06zOnVHn/MuwSHf5nW2PhvXdBEh7PRbf4X1DJ11TQr+DJvwI2TymKQtevYpLGIORCkoJC2nR38MY463vmNPpDO6BJL/8Ys//dE814LX2y7HnoSC9m3x9ROeg5OPH/m7O9H96OPpPg1WZP6GRVHEgS06Sut+9Al0Yv8ELXv1inmUS559GjMnP4BKOqalSUGWgd+lq5KwLNHWiiB2IlOiHBKnYMXcWdOxkIV5uvYfgiGE5AU5NStqV/Fz5F6CVPkS/YsZX2PPljUYe9oZ5IzRK3mHj1PDZhOduSawXX3DOwcWwg59lM9kZNxDUWJq/S+PB9o8fmFhBn/8OfMi5byTIcXrswnMmA4xpgKR3XDisnOuNQFjJiw2rMCnMzSJW24igZ6ANH/1V7fbgHuODzj3XSi4EyBYs3io6194X3ilWTkfpnvFMWRckeCdGQ/ho4zPHgshoMK75nk+JA3vBLjRNSeOsKwWVfj6ugL0ky8fv82Vsugbwp3YhQykcEKqhNJKhBNBULpklrv5EeC8K/H3L/fgimf2eqGe4jqT8FxuTyJ3/dgMOu9sXrqbbmLOO0PtTLpufna0FchSfsEQOFO8wVZ+ZFoPPH5BLr47Jh03MtT2nnv+5Ln6GCXHSrCSA27F9kr87bMK3GGKYVgwGKs9zxuz8y44F0/OqMTT08vx1sRswjtx3rFgBZt13rE4xFILyvrTebdcwmbNQJlMOysN2+9kjibJK0fNUpbIh2rJsSd59KRibBw4Ji48icv93b9Qdea38dgXlfjRMyXU0oYvGOfd+Rl47LHHWG2WYbMusTL3L9VmxXm3nTc1Ml5X1cYOOQX5vMl+b8o7GEk3yBvzK3DBk6UMraiSorRWVwlTliqQtWx1hWC1hXfhw00UDLrXxQJp8cBfIvuWbSLl9avN4/4x7y+3YS2XR51fFoB3XlLyiM67zmdZeLdxcQR4R+fdUnHeMdTp7HeA3nTYvcjcQ/6cd0MftWGzPF92MvSziE6NKuZZKtm6la6Lj1G0djX6nH42cuhc2UAn3jrCon7nXMTcSANNAvklTHqf2qkPTrz1Vsx46E/mZrzvyafxJrEAq5h7spghl50llxVvoNYSCEmOudZ87fK3XqfDrjNDvnYQol1kQm6/+pd1l4zhTfCcpx7H3uos9DnyCIZwTUGrrj3QkoBq8zezGbI4woQK7uSN+fynn+S1sRSHEwxIxetlL/4Xi994Ecf85i4UDBxoKiSueutNupHuxUEMAc5hSOb855/CrsISdOOngV2L5powq9Z9+pswx1y6wA4hDJD8Vivp4lr08vM44reEbMy3JzejyxkKmNWWbxC+/E0SGrqGTkJx0xX0H4ztixcwLJPuMTqNpJDIWrqhUlpkmlDQgedeiGLmK1tAx0i/U84kvKP2bJIXbinB0MifXIcedO+t+uADLHqB21DLvgQTaQz93OaF3WbwCwlpUgBhO51zC+isacVE6wMJ+QpXr8PK6bNRuX0DDv/FDQZ8SqhxO4b97eIXHCvfewt7KlLR85hjUMYwy7XMY9Zp9KFoSfC4/P0Pkct79+6sAFrEsLdVb3H92IspK3J2RX/mFpv33JM45dF/Mn9cd+OCmv7nu5FG91X3Y4/HpoVLmBdxBQawSMfAc8/BCl57v3zorygYMBiD+GXQdsK65W+9htE8xp6nnEo35FTmXbsVPU8+HR05p+kEpoXz5pkxVrekc5TOxQ4D+5mw47UM45OQwFE//qVxL6588zUzN4fd+gd0HBbMnfjh3fdhw5QXCSC5Bvkesnra+yhLy0GfE47DjnmzTZVTeX/dvXYNx3wCctt34jr/COV0/Z1474Moo+twwVP/xOIXnzOhh/n9B2D1lDfpEvskUCG29ahjMfqqq9F+EPNMuOYrorJj5UrM+dtkrP2Q+SbZxFXYmY7B435/d81rgr9Kqvfs4rfepbPrCRQvX2Aeacv8ZQdxvWcQvn3421tQtsGGQEoRl7Off91WAfW1Lyf/DStffoaVPy106U/n3uDvXMpCMTbvYgUh8EqmxvjyLsJ+mV663FrRVXjKI0zeT1daeJPw52m33WRgtqw5aQKETc47cYT6mkCzDV99wRxtvyNM5RcIXht6yQ95DFfYCrVsEtL8wY2/oNPQQjjJ4zaMfQ4mEAzAM/nmUt7vJZzSC2eUPJESOjz9L7bIi7Tu4rjiOZrXu1/EwhWBDU3Ve/kilBiH/eyls7b0/9k7D/gqqrSNvzcVQgJSpEnvTVCxLCgWur3rt7qWtQCWta9gWd1dVwFx7QWwrWXtvfeyiIIUkab0aqHX9OTe73nOzLk5mdye3JCEM/4iyb0zZ8555szcmf993veF2zUP+XkL4Uad9+YHUrB8Xkh4x6IvCqID/i0C5GMlY55jXBgq3v/am1DooovbX9xTaOdguSq4DI3m/SZuQNR8YaiF/h1/Ot/UOn1k3j6At1WIgph9j3Oc9NJm6IlyKL4gYV8I5KchH6F5bBp16angXTt8CcBlHa67026+Xv3uq58tDXoPkNb7NQq68fj60ePvlZZwhrKAjO4jcxzOf2oyrmcOLG4OJ1vfi8ZIcxQX0X10jo8zXt6bMaR4xl1/h7P686Bjr+/50O7UM5zCQMGx6/G691+eY52F9k5q3UJObO+4p/f0sja3UN5DwYrpG91K7ZyPxtjZP+u829NHKcb9h4N3eOQLw9fCF6wwuYln41iddwnBNRPeYdiEI+XgHaVwG06o/RiltKvtKQWiAzs1BTxOO7O35YCcImIEZKHhHbczIxdN4Ox16el90NE3hbY/LI7rzp2UuusR4B2ja5l/j3CP0I5wj/218G5Pzbdq2G+i8I5d++eIBnLrMOS1m4EbjytGqIILAYbpRlhU1VlVFAEf5sjpxnBNf3uEjr6xmL40afXPnfL7ToZDsB3khEMoKR8ybx6aI3ceRwcd4B0cdMpRpgCe47Qz98r7uRTXIaaCZ/F3FyRSXrEGLjP3Xu9GhFEQ1j0zxy/LcE95Bww5zHnHtvXS2P3WeRvCjfRC+LUC+XcItEZOLkLYbD358ovPZMiQYY6b0IVry5b/7OaXY7VZ3nYC4OH9iSfUkxuPBlX85j0JXHUqNADEg2ZM2RTAQ6Jy0EVcGB6LfIFd8AD28lx1M9vs9l2yhbmSMdBRKuddmfMu2BT6uxzOu87QgVVxNLjTzjw67hj+y/dmrimUM57JlfXbmHDacfWp8N1KzseaAu84jFgBXjioZkoRra1Y2jD7FGn9UGG40fZfycNWazYPwjs6GOBEuGUhqs2aOe8G3oknKuS2m/WgyJbVIof9DbYLxM3PxcMeKjzLMXC+/IZz6g0AvuPfF+kAJ9r7ePBCKGCwYEWPRxE2e6gqBLMAbhI6OEqQh44LH+TpdmKlWTqQGNrK/HCOwwPneHYjaYDKm3nbdkgnAKf1CBUMFOZL8W6EwgIA1tuniQq8Z+JzdZ1E2GsARRaYP68xEv93O/lUWQgHWi7CG2NdmF+qJ6BBN7jmVn2H0MQXX5BWPTrJACRwL0TY7WoAw4Vwi3Q5Zhgqt3aUlocNVHmY5j92v+wqQF/WLZVAUegqnXTndANc6wWAUIhcacveeh2wcroMfWAyEtY3Q4XJ7fL+FZdKwTpobUB/PhBnMRx2+1aAkXynMi5desg7xnDhHOSeS23UVHb88E25PF/mmH0NGklOs6aAkLcgTLabTH/iP7J53kzpf9550v7owdhuuywCqFzyBhxZYfrPHGg8JtmNcqThocOk74kjFOTYgZBA5sVCDK5kw/3C40NoQedOOnKxEWIUo9AQw35TkY7AzEWmwR2hypaVq2Ttp+/JcShskA1XXv7vv8NNOVnWITdWMeYIl6ZIGt8LYXltTzldfpu/UOY984xsXwDoAxcZ508TgLy+cM+17NtPdq5cIR+NuQAAIq/sso55nrVvC9kP7swdv8IR9eNcjJfFkURaAYYyrJqQbwng5+/z58iwh6cCapW5qdZ8+IHMfnhScAw5bdpJEfIs8tjUAyDqdfZ5CHMEmP3wHdkFNxNhHRdC5aMn3AeDfBqckx/LD/fdFXJKsm+9zvqTtIOTkW5RBSNUYQeGFhIypcovcK1On4iCKL87LnDO2YH/uBvhtqjq7F3ocGMIolEtddtPP8kiuJ7WIvE/F0LhbgDcDM389t57Zdf8b4Pn56HX3aSqvjI8NwUhfLxvWA6X4uIXngkWauiMSr50yTE8mUBoKz7vV8AZuA6QVC90pA246XZpAvjMsEgfQ5ExJs4TQmPm2dsFkK8X5obsBkdtk+49nYqsGDsdhzsArhfh/PtdhVKXLT3OvUg6jzxOGiAkngBvC8DvTMBDVrDlUh/uyT4I9Wx39FBAx52A5xnK/crcmeprPDc0msVgcuH4/OhiQD5j6X/V9dKazjpcc+jsU1/y4T6L91qs6syfAI51cV6BFOF6Wrzpd9myfIkC7RsRbsrwYe9CR2IWwkwzMG/6Ap7uh1BsFolZ8OwTsujFZ53VU9MBu4fKoJv/7rgquV8eU1af5YLzyo/7mG245qajGAthpyrKwsqwGFMKtlGFu3gzwnmAxYc2igAXGdI769GHpWSdA8/0kt6xr4y4/TZ80dBKNv4wV+Ywpx3Su+iFufpYAKTn8cepfKGrv/pUFehR3c3KkcYHHyWtO7ZSYd166XrcKdIFoa31AbcJg33oy3Z8YcuCIxt+QA5VLMzd2Oe8i2W/AYeruRFwC4ux6AlDpUt3bpNtuNZ8e9c/lEtYjQUaDhz3d2mDsPlU5n1UORf5hThmKserKpJj8Aw/Zdgw/4YmDIDugeN/7QHdpV6YPHTlREniHwXo17ytu+WtdRtkHYt4uH30HmsL75J4EKqy6TDwLlJeuiCXMwCfwh0GiDC7qNfX75ttGxGAahMdURuXocgD74JhhV6dykcpVqWKtaYt19yl+qvSsdXKpWLHOaforjPHx6FpYKfddqGGa4azEpLpPHWR4B3fI0Djv3o/el9qHhvvcR29nmo/2P2yCclmzIq0bKtcmK0L77RjUOXds867Wjl7Y+p03PBOx4biZmLGtZlyWJsM8V82QgKzPlO513SRjEg7VxGtKrAMN4rKWYcbmwmvi2/YKfLg18Vy9Vus6OYCI5Uvz4+cd1kyHhVh754wScbejNBWVUmCJTPwjasf+Z0UzHOgXzBEC935DEBqPKDcVwhRYtf1fpfi5rALQn9OfrJA+rT0yZ0nIKfepHvk5hv/Guw6Qd1YOPbKWWfR+QnjJ+D1v8rbP/nlpO5p8hkqstLJpsal/pciy3CT3QW5g7r8a7es2EZIycIbAZl3fbb03Q9/Xoybs3nTlbPQj4dIfA9b5pKLIJ4y8Lk5BOXe18R31Kky6atCGfcebnrxuoZ3PHHpvAsurvOOY2GItLlQr/HjUT0YY/1+fUBOf3KnrGdubPXNNp2MtEm6fxuVfGOaYMZK8cC7WIFUrOGlXhdaPO3rbRPtf7zwjpKFC4n1tqXljWV88R6v2rZ+xLDZRngQ6oFcV42Rn23ZByqsUbojt13qL3AM4zYwCydlb1xXNgIgzMaD2/63ozItnDdzUBznd9B9Pihh0dVmWXhi5fQZqEL5v6CjJBsFCBoAHGxBAYOSXbtVdcO2A4/G7t5UkCKjYz844w5WRQbylsyVtFadVJ65HcsWA5jkSasDkH/Nn6Yq19Klm9qsjfh3oZBM7nZpevAg6TViiKzHFwXLP35XQYJdeADNadcBjhIU/qlQVMg5ei3xgM68VTmtWqEWB5whr74hrfr0kAGsRA0ouGPtWpn/5rtStHK+Cq3scfLZ0vuiS2ULCmr89NoLUozcfSYoMecEHU6dEf7ZsE0byQU4WvbqS/ILKhkOvvcRhK3uK/nIBzf7xbekcOks2bpqrZTu3q4KHWR17y/t+vVFsYFZKsdU4y7d0JcSlXesadce0nHYsQqurEDVzd/nIOcc4GcRXElOdUon7DCjE2DmoAFw8fRV8OF/DzyG3HmLAO/OkfZwH+YClK2bPRche9/JrqULJR+hbBkIEWM4ol58CAPLRDud+/ZAWDNcf3gI3rh4kSx9+TmVTzC9bXfpfPTRsgOhgYRiTVCJdR849pgfbMfGLZLdHnnzAvmyCbBGL8wj1h4glO6/byc/KflL58rAW5Dwnu5DLFsB4Fa+96Zs+vEHNa50hD/2hGOtG6qVFwPmbFi4GJHbX0nxL8vU/OkGF1jzQ+HExLJz7Ur56NLzVUVh6st9MbSz/VFDAdP6yC+Llqi8ZbuWLUL+wZ3SBkU++o+5EoULdsjCp6fKTmh93NMvlXNnrYGbb/a//wVXZwvk9GugQOKmXzfj+H8vreDEbIcvpQhXd/w4R9YjB+Fa5JgrBLhhyOCAm/4uhQCJy1CAZcHjKG7ShYUmGKJc9lVaB7gS2yLfbCbdj8xpRueUkZ+N0GIt8n19h9BsteBbrBzkEzxx6jNlQIev688h7UTSEBBvsUrrouefUjnVGBrN8HLCwn5wpi1B3r6fECapFmzDKqhdBh+nXHUZgLY+9GfD3DmyBmMjlFXnTL/+0uYIFGpAoZCda9bCGfedbFniFAwpO9CIPEBoduejRzptNczG8cuTDdSJzkSeN56FlXcJtLJaIlUIzu/dgIJb0fYvcPCGWtocfhTyXB4NQNRUFryHfJiz/1cWGgwXZE/kgMzFtWnD9zMxrqaS1jBHGmB8aW4oJLXYjbBs5naji9dc0jBv2h56OOBjDzhj8aUBgR0gGt2yRXCn0aHGLyV2sJL2+t+lBPMx3MKccVlNGquKzR0GHgPg3EMaQJN0gDdeFxY8NQW5FZGSAEt64+YImT1X+l9wXtj2dgFoff23GyUbX3zkIMQ8leGaAJ6E0Bk4/5lSQC+EeTwPtsNBu+SLLyuAO73eAZdeCajbSn6CQ3QrznF+uWIu+w0YpK47nAOrkXt0E+Y5F/XlB+AzC4d8OPpP5bYh/GRRoBxA3lTAx93rfpFVn3yAnJUOhGbF7PYoPNG4G65vxSimkYeczpjHRYCtRZs3ScHP82XlkvKgsQkcy4f99VZ1TYx3ycBcvrBzO+nbGMcDoC+DeaYjf5ce7y4irs8Uzvn4nFy2M1c++XWTzEfxpUiLhXdVKn/yGksGvGNvDeddEN65RE7nvAvFjoLrxjPiWODdXuu8K69yAHnVzIUms0oVPYjnOCW8bnhYR+hljkhDOvPfSLs1ARnz140OFqGI7LzTbZrwTr+mXXz82+R0bL88MPXCO6LrOcpkoxdvbQIdUsv0V074bcKiiticd5UQL8mbxg/vcEMAqHP1IEG+OzhDFswW34UDAaAYzumEskZanOIP6XCuwT2mWB9deCBD3TEZX5yFAhh4br4b4Rl0oSnXnPPQrMJmj2dFWDjvmPNO70o56fANusqj5wI/3aZThxWeN50/j99KB+SRKQ/J6EvHyHer/XL4Q7vlpiH15C6AwYkT3YIV7gAI7xj+OmLECAW8nEINeP7fp6nKGdcYN/d02n32+Teo1HuU822w87033l+mQnNZsGLlZieB8Q3Yz93H4zvSeUiu/ecjkV6+VNLRdz6w+AXVYt1tIx9ytk9IiW/J+w0U33+my0+/+6XPpFw1/tF/yJTJZ2aqsFnHNutozPeGDhlaAdzpfdFlyJOdY77940K541MA1FLmuHNyn3BcDphMfEImCr/0HuPZ3uxltHBbc91QoaZeQGiCNW6rK+B62zG3qyrIGEmDaONI/MjVji3LwTs8JN2yAM67ncaHekOAH57Du1wnWX2EpNXDg+E2uKDoamgMB9gm44GjJZxCG+DA0qHnkEHBu4YHlTmIgmHpvI7xokTbrxsiFOp3ShkORKgvP9QJW7ZP/bvbFh+y8xFGuhwhqoufmYrcSxOl7eGDnOTz4dp1+7j62xlwCz4rjVs1lsOuv8WpEov3+EDJ0NSPrvizSiA/4tGnYToDhCFs4bZsm24OBU5C9zHvt99k+RuvyKqvP5PDxv5DmvdDNVSE0nIp2Py7fIL8Zbk/fCnHjJ+kqt+yeEC5/obQkSCB0ORnuHZ2I8/WILixclDNMggTjfHOnPq0/DrtI+kNd2InFIBIY0VS9JdgZ+lHn8iyTz+E47CzDMCDcYXj4z0mBYXOhKczyLmARjwmYY97iGNNJ1chwio3Llwgaz95TxqimmV3VKRk+HG4hZ87ATgzl773jsxDXrj+o64CEBuGRPNIOwFwWQKdmCcuFXM4Hw6ppV/8TzYsXyMdD/+D9D7peBSRWIG58iTA4TI4755UzqgAqsAWAZytgDPxJzjPBiN8thEcjGYRA92fEqxLt18uwq7XAGzsWLkcjqJLpNmBBwIorpH5SNS/AeG7I+57FECzvQorrbCYc5Nvusc7D8VTlr/1miz871NqkxQ4nfY98jgZcgugubnAkaWOB48FnVqcj8Z+WFyDhSsYesqw23ao4nwYXHYMk/76puuVG7amL3RdKWk8YMnbbwLsA5FLre0RRypX27J38OVANS/sKwtpZOQ0lPo9D8VcOwzFMw6BOxV5Ao1jvRXznPDul1mO+5HOTuYU7DASlVvDXB+Xvf+uzENBiWK6thJc2L9oOkZtGnMtB7D/kBtvR07SzvL++Wchb2Xsrueo7XtWYHGMg+CUbX3EIFVhO9r1MdTnTDr6fHzb1tIBYLopbrBTdbqC4Jfu7rlnUr1w78X5eh5uE3/JK5TZm7fJgm0A4eE+/9xxW3gX7wzZQ+tXAt6ZDjpVONM7BG/crQYNRsEKFU4bx9C5Pn9UU+aGDJU1yZ9333sdvAutKuEd4ZAqzuA+Q3JNFl+oGRCvfL91+DO8a8pVF6raqir9gBx1kdx1oaZYOchGEEYRgosJ7wj1yoBapOlqthksShE2AL0ivHOcdeX3RYBHSKiLa4wahRBcVMF1CmbEcfJ4V7XwrhLiJXnTuOEdw1EBnL6+vL4c2QU36X89Q+TzNwHI/MoFF3XB9gE/1gR9IwdSYAkhBQw7kIcQSjpghNzxSZHc/glu0PHttI+UzpcuNw9Ol38dl4Gw2Uly87gbgyGqFWCS63zTUDC4DzwVE7a99MrLMnzoEOw5RW7/tFD++SFca0PTVSXbu5AU/pYbWcnWWVSILCAdodYhbq4l/R5PwMk4Ydi9T7/4REYMPVY5//jYwpDa5YB3nZFTpisKVqzYrILh5OsrG8oRnXCDfvUJEpj2gZOaj85D17EYKxtzQl3p2MPzy+Nw0R00SG75oEQmfponFw+op8JmQznvtFY6VDZYzMIdFAtyfPzJJ1KCMfVD8ZCfNrg+RbiBhLAV/fQbuauiHusavEK8ueqqYyixuAFrYr+rQ5tY9lEO3uFh/5afLpNeu36IZdOY11HwLgsh6xoe6AdtPngzPIgOPUIGPsASfjEcjA8xhA/Iw6YWwBABdHFABF4nhOAP82PxNV1hkxcvFR6FLybQVimA/W5Uo1zz4ftwkKBoAPKLDZ3woKTT1cTtuA+uT3hoAg63j7vWr0eY70sARz+qUNdm/RAWTLcNIM66/30li157HpUV/yQ9EUKm8EscfaQbi4ne5z71uDQ+6HA55E9nwrmEnE1YirZtkmmPISwRLrTBd01UOa9S6KYJ0UeOnaFrxXBtbF26WJYCLNGt1vusc1C1F7kIw+i4YcZ3Mu+JR1RIYg+ETO4D9w81ZY5AumHWfvsVKl8OkkNQmEGNSx0fhuu5x4TAjscqBh3V8UngWAeg8y/fTJPlM2bJdrhu2sA12BXhzMfpPRYAACAASURBVCw+EW5xnDo7cNzXyDd33g73Yq4cM+kBzKlUmfvGu7Jvp3YoqLFG9mnVHDlLUa33++mybetO6XTcSdJ92DGAAKgeCRfiijdfleVwMvb544XSCm4uui5/wRdSLKjRoN+RMvhvN0tWY6OQg9GhzUuXyq8zv0NFWOZwK5JuJ50ureFUyoX7cz1g3sKXnpMmg06QYbeGL/ZUAbhxTmJ+70QuvSUvPy/L3ncAFEPHe5x9rqqkGlxMYKxfNGEvXqPrbsF/Hsdcc/LWtUJRkYG3/lM5+xcj3xrnQGUBHqEkK6/ymDDcO9rCYgYpCPkk/CR8DbfwczgTQDWrfQes51fhlzr02bsN22yDEFzmzytAaDPBmM6xFq0/gjySaemoPM+KtcYXElG34wp0cantkaUY51gWimbtd9ChAIiDpSFScah7mBDXnt9mfqv6qCu7NoE7k8VymvN+Ksz18aPLL5RtdMe5VVtj6p9eCVEMhNN0/uXD9UeHcqixUkc6+kqRc04XivDuh+GwrQ8/Ug6/5Q7lDGaRnLn33umkNUikb+EGAl0zG2RJP+S6a3fMEMlgeHmYa3ii155YP2ecENckXh8NDSy8i2tm77mVKwHvyCQ0IwsJ7zgqE6JpNuISuIguuzAhuLpJ9XY88M5dvzKsY88dpET2HBneecMy9R4I8ILHMhSQTaQrFbYJ7aQjoAs66TyOurL+OcUmYnXWhequ6bbj+6pAhSaXplUO781W4anl3XDhJKgQfqva9FJkc+vY4J13f7rabaVdkxbeVclsTkojccM79OKCQ1LlP3+sLyVrlkrqGfuD6xDdMdIV33ZGqUbKghXMWULoBYyn8t9xmwArmQ4YLKmPfCRz1pXKwfcjjwtuxBQO8xfLuGEIm1UFK8bLuJtudpx3gHq+AHLiKWXcfHEqgTEWl4SZufF0uC5DXsdPmKDauO3jAjxvp8idx6bKJFSkvXHcWAco4uZWwzs2xyIZE7gNHWhuZdfVcDS0Q+jt559/KcOHEQhyv04iYlZx7dixParNIrxuq18uAVSbikISgZULJOXM/hgv++2E+PKHz5JlVXjDH2rVNwU16e5JkdIjhkvKQ+/LjFXIv//wdjjv6ivnXYVqsyHIIPPcbXdz1+gxT546Ba7EUfLewlI58SnkA+NCSsjtEd4czVmZlElahY3G4oCrwt3F1FQkZ58ZssvGYilCsbcCvohhszEdiegr6bDZ6GtW7RqsgvgbAMrMByaIH3mschC+ecydd0tmk+aRk857urEWlVXnTJ0sBct+KPcAmganXTa+rBh856S429S72IwCQNPvu1/yF89Uua7MhXm76vUZKEePvUEaIXwt0rILLr6lcGMtfeV5SdunmTQfNFKOuhxfxWv4GWLjoh1bZe6UhxE2+pUKSwvm2OP1FQ7AFn36qfxTzd1qtVV7dGJrTfVx6iOo4Foo7Y8cIs36HlBWzdMDo3SLzKe3ANssReGPNEDhw2+9E6HQA+B0Wyg/f/q1tGjdXDb/ukF2bgGk2LVRWnRoK91OOUsVH9FLKXKX/T5zunxzx20OqGCBJy7MKYY2j4SjsTmKcDDHXqhlyadfyFL8NMPnWdfBR0rjDu3l9wXz5bvHnhD/+p+kcc9eqIh7B8Ivm5ffPNSYPK9tQVGORcgltv7baWrbLBRZ6X/dzdJ2wMCytpgPjE5N84sjjoOJYt28Z79+Nw15756WTQhp5tLigP4IP/ybZMOpWYSKuKvhWvzx2akqt6TK68b7BK1DKJClnUnq8xm5EQHr6RprA2hZgHDSVYCWBDh+wnqziBPXBXgh6GPeshw4K3+bM1O2415B5ZHjB73raGK7PrTbgMUnhh8rHS6/DhWh8+Wj2++U/PnTALGRG03nBmRqDcAxgrue516ocuf9/MZLsghgkm5Djsdp2y1oQBG0cwo60ZlZr+8gadOxpaz54iN1jqj+KAil75n4OY8+KaOpsgCrawt/6IjM7gN3XefW0rxvf2keKeGVMQu88K4ZQu0PuWacNO4RuvIwN/3s+ssVvCNYo3tOjSvcYvYTWmYhPL0rqst2B9zchHDo6agQXMScoq6O6tgAvlPH5r37qWPz29zvFZxT++Hxhl6sTNwaYecDb7glCPi5zrrvvkXxjSmSuw6FijAHmbsu6JCj9t65ZDrcVMENaEm9XV25r3r7HyEHn4YiNAcfUq56bWxXlVqyVohrgYV3teTYVQLeRXXeUQKT0JlALgrTCII5bbUz5TTb0b9Hc95x+73GfRcK3DmvBeDYMvOiq0Nk5G/TYaBabpNllWOlYShoODgaPNwulPP+7T1bFJxTx6xyoM5sV48z6DjEDpiDrqzPJq10XqXDjbn0GK7K5+5wi9m2Cr9VlrhIk9ydkO7OnZx3o9wquOFdfhoQknIeXLGgbXwXHQvv4tOrOteOH96lyJdjMuXobrjRv+NSKX3rKUlVVVIRXgmHVjR4x7GpMEzazlhxlTeKDLVVQAx/PP+dBHodLDe84Zd7pyMxtwJHPuWOu+u4dFVU4paxt+BlgiRDKdWO85ICbIo3AQ7iF9xi41Un3FSnABk85BiEkDoJrse9XyATGJI7cRKqzZa5B0x4x6IVdN+tWrHa2Teg4pChR8lnH30O590XgHfDVAitc/WD8275SuncqaN0Gb8LzruAfD0mSwZ1g2PjlovE/9HTWIl1dhkOhV6haEWq6jvDZiLcqPJd98Y6BQ8ezhjRyn9xdvfoJ1e8RhCJE9wtWKGrzZoAUytGZx7H5K2u2wR5lpbD6bIPwmiveitfHvma+4ncp+qcr3ZfVoFwClQbvGuET1EdzqouaCHCXEO9rq4NxoNyHL/TKbV5/lyZdd890g+VHNsMOrLMNRbr/rG/UhTI2Iak80tff1V+gSuGF8TMnEZywIWoinjYIQ6AiaNf5cYOgFC0ZYuseA/VJV91E9Q7F2Q56OIrUcV1GGAcUg3osOIw2u1GKOXKad/ItnW/SvchRyEHGZyO3oe/EH0s2rVdfkXF36WooLtDFcnAVbrZftLq8MEKOjVD7qmIx6oSx6dCu962op22dKIRKOkk/q42dPksBpRat3qTDDzvbGnSq1fosNQo7RP+bpg3X+a88roULpmpigBk9hqo2iRICQfuwjXL/IKsSNzp6OHKiRcSrNJhytBpDd04T1X1VfxLlxaWkPAOlUjbDjw89K7DQM7FcO8tZNgs8gZyaQ3AORCVdTPg5FOHApCqACHFG2fNQdXlNUpP/8blcJ3mSsGGjarqp5Icc5NVPtMRDqqWrMbIY9le9uvaXlr0PxTVkbshn12ubPphjmyc/4OsW7kBofZGPrhmnaRV+5aAxfvLvgf2VxVOGVK+Ye4sWTd/Mfa9TkFWJLKT+q3Qbpe2CDHvL02xvrlsxM39Bjgd1yEnHuGrNG4rPYYNhS4DVJtc6MLdsWSJ5G74TTav/xW56VAYZztyeGIhaGJRiUwUtkht3Uv6nzxS9j2ovwqLLty6STb/8KMsmTFXctegQm+hm58vB+c+xpvTKEuaNM1RxVkatekg2YC1mY0bIW8hnLTmtcado5GuFwreId+idt4167U/4N1YzLmeFc9Ffc7AXbsTY/sFQHbdzG9k5+pVqsCLNww2DaGlmcjXl5K1j2S27ChtuwGuIhdjTocOwevFDrgY1yKUfx0cqaWYj22Q27H50SOkKYpIMFdo/saNshGFg9Z88wWuGWswjxuiknAv6XnMIMcd6L22so/48mT9/Hmo9Pyj/LLyNynesEr8GTlS+MtqKdnC4kTOwirXmciZV/ZCFv5uI+0a+KW4dTtp1Kqtct02RNVdFWqe6HU3VB+rqi0TRsbxOeOcTMbnItuh09r4AsbCu3KnfM39I9nwzhy5F96FctfxNS8B8gK8MGwqlrBZdiccYKq5BynennlHWAalArMRbhkFRHmLLZTt3SFv0ZBULL11jG5OP3WBxcq46aLtU4cJhy4cYWwdjB12+jYKsbqEauGqyOoty1WrDebNi9YrfVzc4hQqjJlhs6ODmnhb0PtxKtBGaz/K+xbeVVLAJG5eEd7p/HApMhnf+I9Cbrgxr+6Wqd/hgxeQ7eR+GfLWhfgWfBNuQE/oKKUlBQiZ4Ac1tyvP0xLpdmDIaZJy98vyzUq/DHqM8I6gLE3GDsuUCSNT5e5J96liEWpxwZ+fBEwtLqRzHxiVsw+Ei8Bv0t13yVaEE6miFu5CJ93Yv94gz84NyLkHp8k9qHh307ibnZBcLJ0RkrQcbpJVgG8dm/nk8SlTZdSYy4IAkFDr04+/VDByGBKOq5x4bn69JStXSdf2+0mXCXlyYNtMeeW8euL7DdXnTugUU2GKSNrRuViKm71U5vkDzfON/KME7nxOvoZmL84pkcfOypAnpzwpoy67VNNMF2w6AJMXmUsuuYTfq0tn3DyuXLVcHVuOgwDxzDNPlpdfeUU2Qv5DJubJut38dpluP+JGLsx/xbCnGMKkE5kEdhurQAIKVAu86/6w/NQUBQT4sMWHET6gEESY8IVuFjo9GIZJIEOIgWTrasGDnwrVJNBgqCbdTgzBZVuEWnQS6VxzBDlsh+2ptnAe6gcgXmu4PR+G2Af+zvXZBkNL2Y7to/NAHIuO+vgkS8d45jO/gSHkiuA0jKe5Pb6uOR89nakA71CdVuX0G4mq0KEW85wx3mdo5gJUeOWiClagaMgAOPiCVUzDiPAzqsz+jIrRebyfwdIOIaC9Lr4MYcCD97hsleqAea1ItKEquPb8hoIxC1AJWMM7VoY+6JIrpQUdsDFeH7eh0u7CF/8jdFeWMuTXXVhEYn9U5d2XVYn38PVxw/czZD7g8abFTqELVsntjtQE/VB1117D3c8vzzy08C7RE7Oat9tT8C7cMCNZtyIlyDOcd+QvIc3De6XzznST4ZYJ8E6FicaYw817mLzOPO/f0WavCeqirVvZ90M5Ch1XXKSWK7rvGDrL+RQOepbLc0cnX4U5HC5AvAzesUez4fLjjkYjJ6HWydtTpvniuCqd744NW3hX2SmWvO3DO+9oB2XRg4vk0tf88sR03DThgfODUVlyLCNy7oND7fn7gyCKDjB8nxhj0YVI4wFEemuR+Nt1lktfKJKnZgMaoeVxQ+rLncfDfTfxbrkNBSuImTQtdKCZA+4I5xRExGsObOKaPlkNN1nnzt1VDj3mi+P6HTt3kpWo+LZ6i0j7JgG5Jxg2y5Bc5LzDN7jLkfNu5baAtGuEUAq8NmzkcPnsk0+dAeA5uV2HzgBlj6JgxbFl8BJQb/nyVapgRTfkvJt8ZoYM6YpcTvdcJb4XH6nUwVSVaVVoDMal3HpOtTV5a6H4W3eSy1/Pl8fOqC9PADSOvuxyrOOATY3mpjw2WS4aM0rSnDhneeWV1+T/zj5braMLUlAdwrszzzhTXpxbJOe8AOCgNGYmLB5j/peOHmhoWqkh2Y2tAlWiQLXAO+a82wPOu7COMSpXGUdEbXBtVEcfdXhbVTlW1AXVcFmGm+EEtfwsM0NWY9muSs6YJDXiDXONMJ5dyEu2BIVOlr7sODVT6udIkyOOleG3jXP0MwG1qSnhphs2uxWf0YsAiNZ9/pFqI7VxC2l3/BkyAPcu6twIs2xGReUZd98hO5VL0zlW+yPfY1fkTKy3775JEqeamq2KORTtXIjh2rMN6UMIVdfD/calEZxo/U4/W9oghD2qW9XdP0NTGaLKYilLAFq3o2AKFzrvupx8mhw0+qrw18AY+qgai/Uaas5Bd5vdyCU6674JqIyNnJBuiG/rQwZKb+RtpNsxqqMunv1HOyZVfR2rKuddiPPQwrtquhZUdjeh4F0Ud5VGETGFzZr9C+W0C/V+qDGZ7rtEnHdsc6+Hd3NUDjceN2/obGWnUU3a3nEOsiBHmUdQVXpVIbLRfIMV4Z1233GMNMdohyAhWn8W/nBPBIbKViwgUbY/J5+fdhtyOpaHd3T4cV/hXH668mylq8zqg2XhXU2atuX7Et55R3j3mFx66Wi58tUCeWxGsQxCgYqvL0MVv91bpPRYWP1zd6icdcEFMIhOsMosrForJyNh+m1PyqfLS2UE3XcAUGOHZqqiEpPuvltuvAl56RS4cpBUKUEdWd71rE7GXHBOoQsCpgEdAzLxxCwZ2CFFRg4fKp98+nmwewwn3YJcQY0REkIYNmHC3Sq3nV502Cxz1j03K09uH5GlClh06QYIqPbPsAA/nGqny2uvvq7gF8NfWU93BW4wO3bsKCOn5Mr7o5AceccWCRyHsK0CN0SlEiL5cIOIfOVqP6kMDuY35OdcLr4bH5GPl0Gzbqky9fEn8S3AJeq5kBAT9h0Zf+d4GXvTOJUUe/978+WrK7KkWZYP4HGYfI7k5eq+FGOgW7EDQn5nz/lBGqN63IlP58l7i1lN2HHmqcUHd4913lXiKNpNq1qBILyj0w0wpFHJVkn3Y56qB/3y1SkT3feOjKZSnOIWOUi0EbudVUAr4IUsqhCGmzS+ulSKt4BKtH6FKjARZpvivN2yBsUkvv/3BPdzxQdw1lIOHXsbqpfCneW66FXCfV1ARX1QObCtOHeXCstchsImLLzCpWn33tLn/EtlvyMRWh5mWf/ZpzLv6cdkF8JYdfGBth07Sa8xV0mTww5PKDQ5mix74/tFO7creLfktZed2wZch9sPOkYG3nanczzjWFjxeO4j98nyt19XW6WiWnbnk06Tg6+4Lo5WqnbVrT8tlnmTH0QRoHkKMKp+IV9e73P/LD2Rdy81zjFWbe9qUGveAkHomoV3Nej4ROpKdcE7E7iF4yfR4lmdqMLQi+m24zqh9mHhXTAMlACKAK+uLKFcdk7xDQK1aNTYq0JogKegYAjB2DwLXpR33JVfE4bHoBtUu+pUvr3gfC6rbstdmC4/b64+p4ptNAgZw5G18C4GkfbQKhXgnQt6mIduMuCdigN/tVCe+rZQXrm4vpzaB0UiHseN9mM3KXimHG74rTQFya9VPYNK5kdje0xO/d5K8eMm/vSn8uWtRUXKeXfXcZly98SJCG0FgFJ3gvghRPMj2TD6nXLtLiecU40BD+sI9WzdyCfPnVtfjuqaLscOHSGffv5JOaVXICy2E8Jj6debBFffTYRbKLzhQ/3cjh27AcItgjMvRTr9K0++ugYVdtuhsMWEu+TGm5HIWO2FjkPXgaa5JbRbuXKpdGzfSd79OSAn9EJfHrtVAlPvchNBV+5g89gwZFcXmVBVZ9PrQzPk3mnaQuky9fGnZfQYhMYyh7KrE4totO/YQY56IFe+WeOXvw/PBJDMlLk/zJP+uEj7mIPQzQ3IHo4dOxZA8y5ZuikgBwL25RU5jj+1fycC1y5WgRqjQBDehcuPRsjNcyFYzdV1PEWqDGtWIeXDGbclCIxQGbZ8xVm3oin7xPDBYEVTN2TWW1WQTizbxxDVXOuIjjxbQsFkVX0Vc4TzS322YRKEeOBNyskWi5snmpPLO7/Z0SjVjznWAL4Q2vHjD7Lg3vGybtVKZ3g4J+qj8ED3U89CgYgjJQdfghH6BHWhhMhvuH3JUoS8voSCAzOdCqru0mHwcDnshlslNSe7nFyqcu+2zbL8nbdk6duvSf5WWO4NZ9FAbNNu2EjkUMtKisy1slETJidQoTmAa+ZPyEe44L9PSylyBXJJb9ZK2h9/lhx6HqpHx1GNewuKpBDU/joLuTqxpDZtLZ1P+6McfO7/lQHvBPqoUh5wibOK9FJAxGXvviG71q9VOQb10uXE06TnH8+XnFatHfjsVgxPeiVXfQ5Woqp5UvpIYUJcPyy8qyVXhBDwLlq9mricd5HCYL0SRYN3ev0wYC5izjtua+GdUpDhmQRC0fK41eQZrFxvnh/d3zKXXaQJw/eihbPq7cvgn3LPGScI4VvFaVt+gjIaVpkACfhozVMuUmedg83SvvjbdPlpyKf3x/2UAT8L72ry/Kx030KFzapKYyA+j8E+O3rUJYB3BfL9ar/MuyELFcDyJOX4zhLY+jvAEHxfiL8kwPOzAEMAEM3NF5doxzSQkvOvFd/V98iHS4rluKn5gHcNZPzxPhkPwHbzuJscCMYbAsXolN0Nv5NUleVhcwo6OPdPK+GYG3DwH2TT9s1u11hVzS+bN29Rzju2N2nivU61WTcEtyPCXum0W72lVDqOz5Uj2mfItCsyZQuqux16wAGyeu0qgEMnVNfZkbPvVPy+bNkyFZar4CKSYvuPay+p27c5IK0yC6Ed4RnaYFPFsACm4zioir2XINTosjtVOq3HUVFy9Gjm53My2bGIx7KVy6Qz3AVd78yV5ZtRYARj/u7abDm0balcNuZqmTL1MbeKr06e7JfPP/1MBg89Rp75vkD+/CJbIgDB+wnkvPNWQTX/1r+b/1KmWKqrVkbOUNtGq9Ya7f2q7o9tLzYFvGGzKj8c88kx9xsXL6RQKSrd64i6ltC1yxPW/Z3buBUIgzCF1x0FVtyw/VDhVqHa0u0Gt3cqG1Zo1/axLIStLuqo5pQxdxS0w2vMUajno57u3rnI18u55DC/uV0QJrs5E3WbQWiAuca8f6EgtYbJsZ1iFaEq90V3kXd+Rzp3PA/yhDprPnxHZjwwyegFHHhI+J+O0Mj6rVuLr2l7jNOthrvjVynahEIBqJhaAABXwoIO7tKs74HSC6GvbVCwQumChYUKduKLq99mTZdVn34oBSjUVIgKtI7gzrL/eZdIZ4RgZjXnl1+V/ZCOVUx3PR4XU0cT8sfZVIXVqTW/dGCeTTV/6GCEjrGO0ZyDMV8bjWsbttn680/y04vPypov3S9OEe6c0aKN7HfM8bL/8cMlu23biNdcuit3LF8hP7/6gvw6ewZALaIxsDTrcyBCUy+S/QaiMnHc1+/yfVQN6mt5mOuOgr+oGL1l/kJZ/tn7smXRAsy/rbgHLEsf0mbwCOl55jnSFAU5UvTnTqR2I50n5mdPhc+FEJ9XMR+fOD+7KtNH9ok5PDnnPIuFd5U9uatp+6qEd6bjLVYQl8gwLbyLopopfkUXGeWbPdvJIUuAp0NBEzkU1bVNJFjH0RKKEdqpkQfnYTjAFcGWGRxQSCpXNlzVRKh2Kr4WcKSm2Oinm3CPxSkA8AjoynLwOcfNcdoBTgb3BtCqHIT6hSoAd2zKOu+qa/rGv59Q8E65yVAMYcpkJ2x29GuFcmSXNDnnQCCgVx+T0ol/kdRSpzKqAkMIlyVQKgVASql0KCXbBVhC7hv/R6skJaexDH40Tw5rlyLjT2BF2ImokHpzudx1DAPlQzhvxRG4qzLfOeGzjuvstVdfhqPuFrjoVgTv13l7PmToYPkUYbTfrCqRIzqmGW2rChwq7HXZiqWydrtIl3/kYnyl8sIF2XImih+++epbctZZ/+eisTIbGlkAt2bOOxa8UHn4nrtHfA8gRyAscmWPC/Efq7ItAB5VQ7wB5Q+OF1xzKQ1QWe+jtRJA2IaGd8EquwooLpf2SMjd7a48FOGgw8cv5/XPkmfPyUAxj83StXMP2QrAyHaJOziOTlifIJKgb9DDuTJ9Jdx5vCFDtUKnmEjsSyjoxde4ENJ5AR5fD7dNMqFeLJAx9lEntqYFhPHrVgHemQ8/8Tdnt7AKJF8Bgjx+KmhnmbqsE+YwdNZ94FUABqBOATiuGwL6loPMRpvh4Atf123RCcice4QMCniz2AndpfiM4L40hGDfIsEcrVYCgCj3119kKXLf/fTK8xU096Fvvgy44TRwKi5wqsMarjlu1KRrD+n5f+ejuvAgycBnIItQrP74fdm4eIHk//argnb5WzaVaz8NaSG6n3i6dD7hFMlq2crJH1vdi1dT8xibbl/z2CinF44N4a1eeB/Ez2Rv/kS2x+Op55b+0qCaxslw5l++nSY/oTjIliWLnb3i/iEd93YNW7eQBvu1kZZ9DpAGzQBOjSUPLslNv22V3BWLpHDDr6qqbnGe497j0vnYk+RAfOmY0cSpvpuspQTw9/f582XlNzOkYMlsKQI0zsXcKi0oc3ty362POAbz708I2+4pafXcAkXJ6lRtaVfPbfZXA2q37xbe1ZKDWBvhHaX18otYwma5XRQmU0uOWpRueslpCIAH/Zj/Ti8mwKvOohLmQExHmwnr1OH22EHZR+awUyisQlRsJLgV6b0QuukOVgjFjg3cma47Be/M2FoX4DlOwTCHNCQktPCubpynEUZRMWzWWZlwa/Kjk2UUShKPfr1QppyBb25LccN4clcJrF8nftjL6LQjHPKDkDm1ZgnLKhlLye1ZQZV06vJ/SeDicfLOIp/MWFss4xE2O3HiJITN3ug4/PS++EUibkjLilQ4UEnlpdNczcdQWOd1J9QXkaxT4Sy8ZJT84+NCuW0k2r4b1WbH3op3HCdd5w6dZDmA3wo477rcWYiXCqVVw1T58YYcaZbtk6HDh8CZ9kV5dVFQgtuzEEaHTsgLiBvuwCn49/f1CrLpAhIJTyw67KAPcw1Sa38plIfjMAX5/eiK8101XuTCG2XK41PlstFjgsU5OJ4V+Paaefy635kvS7cWSgociyyA8e7F2XJC71SZeM/dMu5GOg+dsFxHvBSEzv5LbkQI7fRVpTLoIdywqmOkRI97GJHAmG4slCPP+15l4FYoSOgdSKh+mutUBzyszBjjPjB1YIMK8I5jMgGE+cDLcDA+WPBh3YQlfI0wQ+cq4sOzBht8nSCDoIVtcf7zb4IWAhjdFh+i6XrytqsBjIYkQdeUAUlsH+u2jvo8M+cPXzPnowJrmEOmY5R/c94lcM2Nempz37pt94uwoCOUG/M9s3+hGiwHGEP0tdx56H7pY4AnP86t3N9/kzVffy6L3/9EStYvidptvQKryzbt3U86jTxB2vzhcMloxBy2Ilvhtvvu/gdk16KZwXxkZqNpbbpLn1NPkHaHHylZLfYQuIs2yliOjW7DhIBeABxqP+b1LNT73Dc/5+O6lnmukS5gLIRDQMUicQAAIABJREFUcgVc/AteeUlKN64pt7dUgK4shEmn1SsfrkxHZUFugQqRlhInn5xemsNhuT8qubbod5DzUhX0sdwcp34cP679xXl5svqD92UOQnb9OxFq7VlYWbbDMSOkA9KyNOnRS9IYdm1+JlShjuH6qD7Lwn1u8XNHf9aE+9xKVh/NuWle0/C6hXfRTv4a8n5Vw7vqHJbLMNyIxLIKsxVAi9upvSZsluON7L7Th4kOr1C53LwAz3G0lbUZrhpqpMMfqVKtfi9U9VonNNUtOOHla0GOFQ1oRXvfq1m8Ezl0+6brThO6MgMdtiHAw1IWPuvuN+y4YhlHjH23zrsYhdoDq4XMeceCD+iLgluXjpLJ00tkzEDkp/nwvyK3no93AOxccIbfHMijQg00LavMQFxXGcFU433F9/EqwKn6cstHJXLnca47DnnpFJhj+Kb69t0FhjQk8HW1e6eYhXae6VxuTnSrT8467Qx56dVXWG9Cbv2wUO46NkMmTgK8QtupdBFiLB3bt0PuutUIm0Vl2n/tch+c0uTvI0RuH54FsLdKunfp7FS+xcK2U6gN/l2GcFs67wJvPSO+f4xSefHoUKx8kQc+wDHUisdAHQmwNFSyddv3NcU+318mTz31lFwy5rJy/Vq6YpmqgNv9n3mydDvBHNwLgH4DO4pMvzJbAbsucNqtwpg5GLooS12Qyaq7nTt2kAemFck1b8IZGRx1fMc6FiddsuFdLD2OBTJ629EuQr4eCe5VBsqZTkW9/8q0F4sWtWWdkPBOVf/jZKYl1r1OEEaYv5uwxAtOYnl49rZlhl3pBxbdbhCSGMDE9tEBRHuDjvpkMsfK17x/69dMB57e1nwY9wJl7cbywmkXRFR4yI/15PaeO7o9vb13fvN1s5/h5rixfxWWuHuXbFqyTLYij93WZT/j90VSzBBXj8uORQGaNW0qDXv0kX0O6I8wxV6S3Wo/yQBI0Uvelq0oZPGWLHrq4XKjTEc4boehx0vLAUdJ8x5dsU1OWU49c809DeVjOTZmH831vdc084sDvZ4Jar0wWc0/j4MzlmtZOPiLbfO2bZdfZnwrK996Sbb87DrwYhmjsQ5BbfO+B0lXFKpodegAFIRgOLDrXA11HQ91vY3QR7UrnT7BdSwyn93OJUvkgzHnlestXZttDh4greH0bNannwKQKekIIa/wWVO1Oobqozo/TDhW7nMrls+aJPXRgKDeQ23hXZyTf0+tXpvhnauZgnf40eYswp4KhiUD+iQzondPHcaK+43kvuPaoVVwwjWZT47r6H+jjyo0zItne6dPKgSWsK5CAQijDzEDO2cM8S2JzI7Q+6CGLFShBkRrnQs/Q8O7WHoZ71iitGnhXSyiV/M6BF34b0hXn3wyJlu+/uxzOQbVWPVCCDZl8uNy6eiLlHuLTrjAmZgYK+YntaMMv1VwSufOG/ugBM6+Ql6cXSznHJwuE5Q77maHlGFd1S91Y+9a7MoBPK7mBNHqUFAEl8pZZ5wuL78CcId1r3kzX7IyU1AMIx2FKP6tqrE6WewA7zp3gINulazaivDRO3agLTjnUpy+TbuygRze0YcCGv9GGC9CYrGofcEFlwpGsHT5GunYqa0ETuslKWuXOWGtKIRRaWdiNPWZE+/mJ2Qq3IJOzjve2jpOQuW8Q867LuN3yQoVPaTzvqTIMwidPf+gVPns8y9RfRZ00tVM5xY86MCDZfbcWUqXQQ/lybdr8E04cu3Fu8QC79hmKBAWK1CLFWZFWi/WfurxRwKO8WrkXT+WcOJYx1zZvtTk7cvBu2iukpo8ENu3uquAgiTMw+iGMSrIhuGa4Y/6gVc7Oc2wVSrjfTBne6HgNNvlfggh+C0V29E5qPT+CHXoWqKjr4Kz1O2nt49me+yPcv0w950nr5XZz3BHlCCFfTPCVf3YrmDzJsnbvFFyN27A7xvgvmLVeeeTPK1+JkIlm0k2HHb1mreUei1bqzBZ70LowrxkX467WgIYZ4sD+0sjFJFq0md/adytp2S3aBk5TLYcsPRoaIIsjoE6U8MKx4ZfHHjANLfVx8YLnNhWyGMDfbkPr+s3FPT1CqGPue6jOs4svGM457lf9e2jOy+TdAYW7dopm1CgZOPc2bL550WybfUKKUEO4WhLapNWsm/XbtLywAOk+QEHScN2HSQjJyfaZlXzPvQrQh/fGj0KjtClktamm+zXt7e0OuggadKxi2S3a2/DZMMp7b1WGOtZeFc10zPprVQC3pGLaJyg2ETSOxt5B+XgXSjOsVc576hVNIBn6hn96AXdcdzMFTsqR6sATcsqrJavzhrh2JY7lrECrFjXC7ff6HpEA4Ph4J0+Mv3hupuj8t6xWm20k6ey4wnRvoV30USvvvd9yq2GUE7JQH2HYhncI1M+HVNPPvnkExk58ji8h5xmvInDjejkR1FtFmGzCgB984HIVSe6wbFJ7C/caQwLJTBMwY2kv2UbSXnnZ3AiVJPF3u+ZMEn+ehNDW0uc5xUdvakdd24CeoK2oCsPY2nYqLHcdPNYIYQaNvRobO+X6+Egu/ebEhk3OBPwLk3uvhvOO1Syxd2zqiHbsXN7WbZ8uSzfEpAe4/ORd9d90MI+BrRPkW+vQl4TALlOXdvLqhVrlSg65HTlshXSfu08CdxwunLy8V6dLra0Shb0iKa8+v60fRd5cuT1Muqy0Q7gdF1ydBF26NhWut2RJ8t3ME+h89xEWNoA32DPub6+dNsXrsSzz0CewNfVA4YDPxkGhWIh4++UcTeMk1s+KJK7vsQDgNo4vqUqoVg88K0y+9UjjHV/0SBjuHbCAcBY4B37uLcDvHLwjo4UPqzqh2kd+kehCDEUNMAE54OygiVuqCtfI2DReaP4oEuwwAdzvs521AM0C7cwbNbdh26XbfGH26i2GHrl/k7AEQQl+J379rbL/to+OhrWRR15fHnMNSTRIIfHXM9HL2DTcEzPnfguuZHX5pzm+aDmoXvOaAil+2nCJrM1Pb85jzkuDeDMc4brm+eNOb/5nmob54kXUBr7KclHvllWfXbYnaQAEtKBlUIAFWXJ37JZlr35qtpHq0P/gIIULaUBq4BGWrx9jLaTZL1vHptwUFDv2zxfzOtZqL6Z7Zrvhxt3FV8feSwLtm+VnWtXy7YVS2T3+l+d4iMoBuFdMrIbSv1m+0oD5ONt0qmz7NNmP8mEc7K6r+GluNdZ9PqbUrr5F8nueaA0xRe7+7RCqDULgdhrePTPQn19Mz5bLbxL1oWjitutBLwz05DVCHhHacA4lPPOwjt3ooSiQjWYYlY4bvFAq3jWjfc8CheLHbkdOu/UXPS479SLbs5BX1Ryl6RxWXgX7yRI4voq1pJUBnnSSlH1KzMgC69vIJ2be1xUBFUANiWlPkkjENuwHhVmUakVRRuSuzhuOuUKY1GMVFSw7dTLSViNl9EdBdaC4aeOtcz5caN3WUWWN+sMq3UKWDjfMDu57nyyZHNAHv6mCD9MOJwmAzuIfPOXbMAs98GKUAtuBhX9hk2fne2XC17AN/8qXBW589T7Iv85N0MuOAhhEvzC3S3yoPrFkF/u91cAvZ078HwC0KhCO5jzzn0CSaKIyiHYuTtAQYbjTMQYnXDigHy3OiBHPJzvVEhTjgDACR8SgqPHfxmUKQ+citx5Sidd/ZAddcOP3UTaRz64W6atcd0DcY4jXojG5r3wKtGcdd5Q1lhhnB5iNDgWLmw2GswL1X4kkKfXj2c8cR6mWrl6yLBZAgmexEF45wI3ExpwXvN88AI3qkDgFoRs7jnD9kwIQ/DH85sAQj1Eu1BQQRhPuyawM6GJ7aMDUOu6jvrMCgnxwkAsE5JxPidjPkY748udL+4c1+DaW+TBPGfYbqhz0PlEjgjtonUp5PseGEj3XREKVfhwrmU2QUGnWBYFsUJdJzzntgbzFa4ThPzMjVkF14lY+qs+oo2+mdczc3vvcQl3bLQrVG+bpOsj70FKcnejkMgOKUG4dMEuVgAuv2RkZUs9HLd6CEllbjx1PQ15bJJ7DQ/g86NwyxbVuUyEa/u0A9Jew2P7LFSnu/FlFv608C7Wk3sPr1cJeFfjnHeUMhy82+vCZs15FcnWFeK9qC6wSs7ZsCwqEUiVyDaV7H+cm1cAeNw+WKwCrrtyVTfMxpM8Ngvv4jySSV+d8I40x/nmuldLhFufUQ9hoHSYlO2cVVhHv5YrE49rhIIGfN2FOEnvn7MfDdvYp6dmlsjTswpl/PGZyNEGP1ggVUrwehoceBwHoV4KoVOwSoUD2Lj44DTcXpQu05YXy0OAdtOW+6UAzMrJ0UctfHJ4h3S568QMObKjAzGJ2FZvK5FpK/0o2FEk/OKfbj9dxIEgLysjTR47LV2O6JwunRo74Sbcpw83u9+uExnYDkgMsJMgTNd/MORNnorsPAtbEFtqVohxfrsuIGNeyZVFv+BIpvFmn44LhNniW2VHqzS56vBMORs5oAe2Z/VBh0OkYNwlKPgxc3Wp/PW9Apm9AkxDhTbHP5rKwjv2Ulem1b+HEtIEad5t9Prx5qWLBu/MfnhBXqS/zf7o9aKN0QSY5n6TWUgjeRO2alou77wzHqCrpnnbilWg6hTwwjvdcjj4q99PBkxmX8JBiHLuuxCAWvfLBIy6qIZy3LkQy6ucBrVcV8PuRNUNB3Tiac8EjOZ2oaAl4akHRJSH/FUI77zOyFCQP9w4I/VRbxNu3PFoZ9e1CkRSIAxMtvCulkybugbvILuZ/y54FPZqeEcVEiVyiW7nnf9VCaKqsq3qOU+DAM/YHc14B4erMlsd3bLwrjpUjn0fqTSEkDUpp5nOU0MYg4VhtaqaKYIlnZhKhWjaNvZJiwaoZwqIk8wlBfv2pxSr/HA+gK8SONl+/r1U8nETrQAYgRT7CHjkGOW0qw79xLehAVWEwQ1Tcx8M1Os6Lx5zz6k0QIqySRohIMepQJ47NrTN3HvMT5dSAldaSimcdQSDjmsxoKAXcxcxXMip9qqcbNwcRNHZn186N0mVnAalkuavh30WqX2yumsyF44zDftZ8HsxnidQX5d9Jp9UrkQXvuI1HyoFMzTZOeb8l5qBaGJ8LIDhVJvFy8pNxPx2BLvMi8OG+HDC+RN/zrtkjt1sOx7QVl19qsr91PXxJaJV+Zx3Ro4oE5SYIYDmg7kZqqgdc0GgYYQWeh13PHV0Tisd/lehXSOkMN4wRdtHI1dbEnXU7jFvqKKGV2ZOMC/Q0cfddFpyAoc71t7J7Z2TocKFEzkhYt2mHBAMExoeqi3vOWOGhXN9/q3ztPHvUMDSDPfkOl4NYxlDVYS5mqG9seyzutYJd2zMMUeaj2YKALPPZoi0+XqoEOlQ18Zw54tZICJU2HW4a2Nlr7m2j2XO8XIwPs7PrmToqMLw3bQUxlyz8K66LiKV3E9dhXeUxct4anC0aCWPYhybVxWMi2OXlV619sG6UENGLRAVLauiaPHjOO724GLh3R4UP+RNt1OAgi6ygK/YKcRAMFMKkJfKXGYENPw2HmGXCKtkECUSzajQMqeCaxIX9knHq6qQWJKnUhSBoLuO+3ZDW/3oK0ETXWPsjra2qa45ed7I4xSkZEVWrsSCESw4oaCTdtE5YyFw85Ww4ATgHNcBoCO2JLBDDTyswf1RI+BDwj82rB7cGcaBbf0Eh9AH66vKtsqyRuDHUFnHpeYU40iufuyDQxF51Oio47F0dCwruMG/6cpzAKWCuVw/BfooyKkhHzVytnMKgzAXIfXn3/w9+SHA8c4007nGbWMJsY13H/GuX1WgLVxYbrz9qavrhwyb5WDNIgFm8n0zWT7P11I31x3ndbn8dEaCdxNIqLx3aF/l0GM+TIbL4tzz5ogyk/nHWyDA9rF8zkBdFKGqddTtmsn8k3WsvSdgqKIV5jr6gTpsUYRKFKyI5WLA+cylAqQ2zhmzHS8YUtBOfWg6XxTp8HLdJv/Vie25nj4PI/UtHAgM9pP3N+h3hFx65YpL6H15IW2o9ng8qIlZACQZBStiOTZcJ9y1J9L2ujiJG3kQzMEYai6q6xlzd+IeSF8bQ56HYYpqmG2Wy80X4zXXvH5HvObaPgaPT7kiNG5xkj2pY4i5aOFdrCf4Hl6viuBdrMUHohY48MgRqt2QWdyY587dNpidzGQ+e73zLtQ8q4kgr26Auj18Vse2ewvvYtOpOtZSXiuVC44PmyRbdFOpO1QVXioB5DxzHVapuNFiOCrfV3BK5buLP1Qy/nG54Z4IEQkI4CIhE3P1pQGOoR9qIWRTN9HsnNsndSNKp5gDzhyA5UImPhRoxxnhlq5oy03YPpxx6l9dWVflyGIbzHMFFyDHrYt5IFegT+UNZP8IFgkJsQ7NaoChCvSxfZVfkCE2zkOLk3cuuUsKQKHfxzx82Ce14k7ZMa0T3YQ4xgSSPvwbDK8FhGQ3qVsKswryJluBRhYKwd/anajchtqlWR1zIbl62dbrjgIV4B0fxBlmpq8PdWeodiR1RQETjJlj8gIiwkoCE85l/s7QTX5GeSvE8nNKF5AoB5NNsMG28Bmhl3LFEIxzRveNn6f85CKY5rr8m3AgVH91nwh69HkXqvIzIYxuk+2YgEi3qzUw3Vz6d4JVntsmnKsAsdwxe9vT25g66nUU4HDbNftoAnn+zvd4PNjHsMfG6CPbDXdszLaolXls2C/z+KhjwvsKhhsbUDXc+WDOI29b/NvUMZb26sp5Z8dR/Qp45qKFd9V/CBLaYxXBO73vkOhFW43MlSLl/w/jkAuiphDva8hHZ5MqWMF9hYB3NRFXJXTckr5RspSycC7phy7WHVh4F6tS1bCeCtvkTZ8GOk7oo+PS4stlrjwH7PBNOtec7ZSrLKkLAJ0GiK7LS7nkEK6rAKLqBm/80aeUeo4TDIAPaYTxw/XIq9x+uq4zZ2yKrGEdPlQUBZ18ytynxuQUbmC7CsYFw1sNFxqgnbKpURQFxJwqfcH2VcUMRxynwqujlYO4qkM7DoaOQRbrcG/seTx1qG8qteXzBvvtuCgDLEyhOq1ifvG6MwaUKlEg1DHX8X8EgQSpbJ0w050bSZ0LtnGrQOwKVIB3fKhWoa88CV2Ip0EEIQAnt3L5hvjdLc6itlMgW2/v+V0/SEdrSyeBN4Fi2HZdWGL7WP748JgkS0fdbrKOdbhprAGRdnGZVWg11In9FIhtTfUQbWhZBGe5hm36nKEeoQBZuD14IZb6yDPOFb2dCZ/UR4txDnrbrgDG0E8CRK1RuH2Y7XjPS44v0wCXsbQRm6pVu5Z5nfDCWo6f80XNHSw8VqGuY1pfc8zmsfb22ASM3mPj1dFeH53PBHsNL9Mhls9CYy5aeFe1l4yktRYC3nFfIau1up3wuucqi2PCGOSCQ/ZCO75RAS3hBZ3rLhK8C7lt0sS1DVsFarACFt7VsIOjQFYqOBRyotFZ5ljH3G/KnQILytWmoB2deHSOuQ+UyoGWgQhS1FclyFI3v8gRB7imCyQ4oakMacW2BD/4lpi7IE4qKyLBLrAfbjgN2wk6ZNguoRJhEdug+w0QCqGzTlhqods/ADuAOBUCaoZxAug56xFIca/M54ZceCq8jd+q6/E6oaUqnFa79Bj6yvGrffIhRwM6T444jo/7UDkAXdeeBpvK1UfJGEqrc8nxRo+aOgm8fcXoTxoru3JdADf2QVWzdYpuBPvOv1W4EvaldHVDb5WTjqCOr7k56hyqqFgF4Z0DXNmku19F4vC6CpN2tWUosOo3dXDnqRuC7PRfa0/nJZvX4cYu7KthU9t2Z+9VIAjvvNDAhBCmm0a5iDDvCS4iumkMaGDCDa+bRjuS+ODNtk1njgYGhWgrpIPKdOkYriTbx+rRUR8fwg0NiKryWHtPS+8cDedo825XFfBXu/e8ECvapSNWQK3bCeds0w40rmfOb72dFy5G6lcowGj20zyvw7UTqp8K8vOjkfc7USB/LOBXw/9IbWkAx/2a14lox8WcO95rjwlpI83BUKDVXnuq59oT/DxI0rWnHPzdg58znvln4V20E7uGvB8G3sXTu0igL552KruuhnYa7AX7ZXPdVVZau31dVMDCuxp0VFWhBhe28YZNFShgmCUhWFlOOOeelQ4u9N2FQI77isULNDiC+0q54+h6IwSiA47QzXXPETbBycUqsCrsUkM21xXGYhEKHrKyLNtUMJCFKQjT0IYqQOG8r1LdMbSTUtIhx8ITqo9uWCz/MNyEhFoqVx9AmAOxGCbMvHVcH7BNATouBFvutgpyOe47Z58EZ7xxp+PPyYOn2nO2chaGoTKMFq+XAoSlwh1IDqqy7rm8k++p/HsKfrnAUvEy/o9roq9KE4I+yuCGK6tus9+6CIbuqwoGdt2EPCZOh5xwVx4CHAc3TLasr9QrDSNz4Rv7puCkk9dPKaHG7/yuYGcK4agbJqsK09LBiNfwXpl+Wgj7r1VgzyoQhHd88GVYn+nQ2bNds3u3CpRXgOGRdDkzxNVcwsEdvU4hrssMqwwVPqvbI1Tm9Z3nAD8/CHQICPjhQNhlQrtIziHtWHXs1047/BwPwm60xb4ohxzOuUx8NoRz22l4pceh2zRTXpjuMd0e1w/XR69u/FslxzfGbO7PhGPR+qnAPBYdKmxqyPe84+a6XjBPqMcvDM1jzS8P2I9Yjk2ksXv1C3V+6eOi++p1D+ucjt4+2nPVKlCVCoRx11p4V5UiJ7GtKoB3SeydbdoqYBVIlgIW3iVL2fjb1UUKHBpGx5fTBkEZwY6T285x5jlgywmXFBaIIKhjDjcCIC6ASir1Cm7oFU5SoabMV+cAKsUJFZhy+6kgmhuiihxxUgr3l0peTRTlLi4s1ABLVZZ1c8YpuMQfBZIUvmLPHWilfmeYDv4hJeMYXLee4x7jTbMOY3VDWF1Yl+IvRDFVFp1w+6HAF7ZX4SjQxK1e6+jCNtRTjePaUyG5pIh8TTvYqBtXcUcV3MYtIqEgKDd1i0jokF5dgEPFttJV5/C1AAqH+Evx0OZW2Q2GMJfT1e2WksRxEyqYCpekk/fOOZyOlm4BClWVjGN0wm+Uy1E94ABI4liqvHfsqyrKkaYMixwvQ4oVSKVONWCpqoIQ1TGU2tTX6tCjKvdRIWzWfMCN93c11fV5rL4lcLqqzvUEflewXIPxBLYPtW/bx8odE61pdekYbrKb80mBJ7o2WSCKsI1hnvxyzDMfq+rEKcDnCmEe57UJvbnfYHimAQOj7ddsT49L57zTocFsQxcx0LnzzHF79xGuj6ZuJrAM1Ueuy/HVc7U029TrK6elC9yijbO63iesJSzlsSDQpIYKtjkpQhRc5BLumqTf49iDx9lo0zuOUFDQ27Z5Lavqa6QXGFfF9db2sWo+txLVkfPH+6UB5p2Fd9V1Eankfiy8q6SAdnOrQC1VwMK7mnTg6ERLledOS5dzBqW7TIcOt4C8O7tETn0hX8b0TpNHL85SsMcBcCKbthXJrW+UytSFrLyaImd2TpPbTsqQPu1SpaBA5NslxTL69XxZnuuEa5be2zA4aJ/60PfJ6KfyZVBXn5x7ZD03XNUNxcTbo58qkMcXFcmEQWny56EZsm9OmhTkB+TNmUVy7ju42QSAO6t9hkw6J1PaNcENK+5fP59fKqNe2y1rdqXKU6cQRPrk/LfhCsO+xh6SKtcclyktGqXJlm3F8uF8v5z/FirnYjCX9U6RR/+cJSc/ukveWakomnLVBe6vL75rdzmOP6w4qrdPHji3gfQZv1tW7KIOfmiTKX8Znia97st1XGvKDVgG47iDxdc3kG35fjliSoEyKvgQdvzsqfXVbti/hddkSc92TkgvMJmCYuR7KdfukI3/aCRnPLJL/rfJgWgLr8yW3h0QLox+aUfg5r9nyRmP5cqwHhlyydEZ0nyfFCko9MtrM4rlvLdxMAjr6AZMpYOxUM7omC73nFlf2rfgTX6KfLy4RP7yIo5VvsjCqzPlwU8DckSXFBwXJ/zYCc3lurjB+rpQpi33y6OXoP9YTFznu25nTBPbWwGWG4V6LabGQqxUVUAsWjXXSPuJtq3udrx9DddupP2F20dVap7osUrmdhXgHR9Y6Wziwy4fzAnP+LCrHvTpfsFDMaEB3TB8sCUs4XrBB3ycSwQnCmw4Ye7q4Z4P0fwSg23zoYQLIQTbYT5Oghc6dUpc8KLAAbavV89Zl+CA67A/to81Q8d8HGse92Qe63CT35yPkU4QftBqkKcuxgmCZL1tIidjJEjkbc88Z/R7BHn8FNHQLhYHWbh+qnPa416Mp39sNxZYFU1rbzuJwH3vPuI9RuGuPdGOsXf86nrmXhv1tua1jPdyRea1DHMyA+dN8FrGezNeI43rrdmmF07r6y37weuiPgfVNdKAlsHrrTF/eN6wP1zP9tHRrqbqGOJcs/Au2slp37cKWAWsAlaBSAr45Nodrh2ibguVArDjR1jqs6fiJgvw6fx3cfMFWNMt2y8fX95AXgYsW7XFJ1cNqSf9HtgF35zzcHrXUVly0dGp0uofeXIkINDLY7Lk7RmAbp8USOcsn0w9q7502rdUOk5AewxNvTdbfNdtBX/iAzNurkqwXzjCnj+1Ab1bAGl4AFYPHyRXDE/NkCObFckH1+XIhZPz5dW1xXLkvj75DyDiK9/6Zdz/imXz3xrIlK8K5ZZviqUT2OLUMzOVU2zY0wUYD29c0gHHcuXGg9PkxmMz5JY3S2TK4iI5qlmKPHNRpvywJiBnvFAkf+4j8jjaXbvRJ+0nbneKMCh4l4M+E0g5Lr0v/sy+psrMVfly69dFCvyN6Zkul4+ANoR3KpyWIcKOC9BxH/pl0VWNpFc7AMQXd8ukOayK65NnT0bVVuzjT+/my4JrsuXhj/Nlyk/KyqagIItIMLz2kwszZe5yn4z7BuAP7/kBQRetLZGHPyuSKYsK5ah9M+XlyzLkrMnQ6ur6csETefLGioAc2dIvTwNIvvoNtJocZVaUAAAgAElEQVSOnIDKfae+IpdNf8uSqej/rV+XSOdskUfPyEJobkCG/CdPFl/dUO79fJc8udANDcaYuM+U63Zje6eIx6jeqXI1gGqfB3JdZ57pKIx+vtQGeOcFXqH+5khPfBzHPcISDc5Fe99sOlyfIvU1HKCLZ7/Rj2jNXKMCvKuZ3bS9sgo4CsQLebRuJtgw4a8JxsqBDRNQe+BLvP0gJNGAWjsDdXVUMwRWfbAZX/WEg3QmdIrmHtNtRgJ+4YCOOefM7aMBxlh1JFgNQiwT9BuA0YRY5rhNh6UXviQ6R0JtF0o//UWEzttnHjN7nloFqlIBD/i18K4qxbVtWQWsAlaBvU+BvQbeOfnTRJ45CfAON2p/fisfqd0YBgmgB8DE6qPfrMiXKwdnS7/789wiBQJAVyrL/9kIcGuXvAn3G6HcyS8XKAhUyrBKAMFVNwMSfVYq478H5LmvMdYFAFKhrHhgULnYUuS/JyAEFLGgyiEGmOUUZ+CDTImc1SlTHj6/gQy4l043uvVKFKzi8vWmEsm9K1sueDxfXlvBnH0+6dQgIIfumyIvrYaz7WQ4w9AW2105Nlsmf1Ygd89muwz59EuXnHRZ+s9s6XrbdhkKJ9tfhmUDYpbIglWl8ifl7ANf/HdDSbt+pwJUR7fMkCcvSpfhD+2Wb69rKK3uyFXGnFF9U+WqY+pJn4cA+aibegZzYJZT5iJVFl2bKXNW+uWsAfWk9792yYrcVPSPFsYUQEs4767Nloc+LZApCwlGWSCD0I8PO6lyI8oqjexdXwb/p0BG9xS5ekSWzF6J6rh4/9y3i+TuI9Oke6t0eQGQ9aHz0mXgA8WyfIdTGfao5uSmPvnyd4bY8viiw3Dg5U7MkfOn5Mrra/ittQB8pssBLX3yxvJimQ8X4MPQ6vHF7rMki3D8O0t81xPesU8BGd07Xa4Ylil9cVycBzLmySsbd7TLhQZH4f7l9qGcZOZrXMcEZ+HeC9eOd1svhIsGxLh+LADMO0atTaSx6/HHCgZjAY3RxhvtmNXG9y28q41HbS/uM11HvJAq16bHRUQQRycNH3gJmOq7rs1kyBWrE1S7nLx98PaRLkY6BHWYONcnZKQD1pvjz2yLYFCPW0MsPe5wfUxED9Nlmcj21blNOFAbbu7ovpku4khuLL2+6ZSrzvHZfe21Clh4t9ceejtwq4BVwCpQJQrsPfDOzRP33xPTpXmTdHljdhHwUUA6NoXb7tgsue7ZPBWSeudp9eXDH+E2A/hKk3QZ0g+hsUsDcupLhfLjtfXl0U8LAZ8I5phXTSWhk/+eWF+1xdBQurd+Xo8serixT8NN/Duzi2XctHx5HuuMPLCebKTBDeGkJdgiRTJk//sB/NDc6+ekyMi+mTJ/rV/mryyVF37wy9cbnApZEwelyhXH1Zc1v5XKnDUl8va8EnkD4I7w7L8n11M1Gs57J1/8/95HMq7NlxIfXYV4XgDIKkHjC67PkQc/LlR1Ma4Yni5XvlAg718D99rUAnl9FTyG9+UA3jnQ6tlTMmU3wkqv+KRIpo/OlOem+eUxhPWO6QWQNSJV9r8Pbbu574KxpHAksJDDj9dkyiOfF8vI/dOkVUOf/GFynusMhOPwnVL58eosaZgRkPxihBdTbPR/1W/FchJgaBc44z7+S7Z0npAHPTOVW5Fhq3S+9X4gX94+O1NmriiSuxDi/OY5OXLc/ih/vjog89H/F34oQrgtRGAFWUbd0tOHX/91dLpcOzJDVv8ewLpF8u7CUnl1pQNAF/2lAcJmi2UyQmkd/yD+u6eRpNwAiOmOcEyfFPn3HxvIik0I8iVTJYsFTexzH+Fs9CUavIvXYRYNXoUDZt7XzZ7H0oc9Ce/MfUcbfzjXoB5vNEgY/YjaNawCVgGrgFXAKmAVsApYBawCVgGrgFXAKlD9Cuw98A4wiDnpnj25gQzvF1AQLRV4bjtypr09K1fuRsns0T3T5J9nZsjHyCnXAF/4n9o/XSYAit00zUlcvfhaAJ+Pi2TyTwR3bmVZwJznTkSONbCj89/Oh3trHxnzBACQW731580++R8g3DMIb91vn1R5dVYR4JJTWIHAb+pi5KojLcLfHXOQ3w59GNApQ4YekC53vr5bxs9GaKlbD2J0nwwZ1CkgwwEBpy0pktNfQdjsCZkKRjGvXel99RD2idx19MJxG9WuyKKrGyjHmx8OuGuGZ0ive/PkkZH15IQDGD4LlyGcdyq3HMay4W/15NtlfsndDdde2zTZmReQEU8XwoUGgIht90cIqVOPgvCwLEccQd7CawEJPymUL+B0m35dltz3YaH02i8Db5XKeW8WQr8c+eqnIpm33qmkmwKwuDXPJ6+sBkBDWytuqifDH0Y47KXo78e5yhXnhLJuw3uNZNiD+bIq18nf1xXhw6f1qi8DO6XJkAMB6l4vkAmzSNdI70janIR6DM0d1aeeHN4lVUb09cnMJQHAwmKE8GbKQ58Vy9QF+Uo/tum/JwfwDuQSSyro38V90uXmkzNlAlyaThFbjATNPgHgF8sSDjzF6lKLB8ZFcuRFcs9FgnfeMUaCX/GMKdy63v0lAusiOe9igZCxHFe7jlXAKmAVsApYBawCVgGrgFXAKmAVsApYBapTgb0H3qniCn557iQUZ0Co6p/eYQEKxkACwiH0ksUXWKjhLwiT3B9hs6Q5dyLX3R8HZMiwh/JlBWDW239ErjkkED4FzjXEwIJ1AZgBiK0ZlyOPfo5w1Vl03u3j5I9TFS9K4HYD8PFlyHMqNLdELngX4AchnU4lWBbRSJHxR2VKDmDhlcgHp4pA4OfGgwEDB2XJbQBHVxyZIUOeAWRSFV5TEArrk2W3I0/d9XC2ncTQXzjvkEtv9dgs9KNIJsGdpnYPhsUQ2+V3NJKut++QIe0z5cqh6bI/4F0KqkX8eHW2zF1VLOcflQFAtlPGHVRPRg/LkP8BDKp8dnDGnY7x90UI7PD2aXIZct71vXcncmUDP5Zyv6jS6qOOWLCvBdfkIBQVOe3gTKSW959bTz5eUCq78gEX38yTBQibfZChqiii4UvDWNgGXIiqWi90eOuP9WTm0ny569wcSb1mB4yNafLjVZnywvRiGTMkUzpM3I3CHhnSEODucmjFvHSsADz24Ew59/B6csADO5XjjqG0Z3RMkcuOhHPyWcBGhDbz2HfKSZHlf0dOwhu2Iz9fjtyPY/b4IlYUdsKYWWwk5XrkAsT6gZQSGdUrE84/hAojB6IKEWZ+HD9DcN1Kd1HO1OqCd5UJfY0GyDjEWKBXVcO7UPuM1td436/OC63dl1XAKmAVsApYBawCVgGrgFXAKmAVsApYBRJVYK+Bd24RUTjvWGk2DTni6LAiKOPiFGq4bH+fXD60PkJDd4OrAVCB0cy4tJ5s2uGXE18qkqP3zZB3r0uT574qBjwqkU7ZKAxxRgPp3DIV4Z67FXgL/DtbFT1QhRNU3mqAKhbKOCVd0lBY4o/vwhnHIhEstQoASHh4dMs0eQ8hpXe8AQcgnHbtcwLy1OkNZFeeX055LV9+v62hvP5dodz/TYksRVXbR4anyrEHZUonwKxnT4LzDuOh62/swenyt9Mz5br/FskTCwrkcOSve+7PKFiB0NJT4DYb0ysVcBL56B6Eyw77Pap5unxwbZZkZQKiIefdzNFZ8tYcv4yfBW1oXkNk61soyPHLNr/8sD6gtu17H8AkHGiEjgRcykFXCtAHEPkj2noU4bl0JhIcvn12Aznx0HR5floBwnoLZdGVWfLgF6WAewB+tLIxjpe5CBmyCjj2V6x7wRHIK4jXet3vhPE+hzDegzr6ZOkGv5z6oh9FQ/yqYMX4NwvkrlmlOAZpMuU0OASLfXLaC3mqzwHGIUPbjX9vKK/MyJN7p5fAsZcmjw33KdcidVv0l/ry8Oel6CuKXOB4MITXj/DhlGugDXMWAbxegpx31wPe9bof8A6gUvwElVg3xiUc9IoHdJnwLJYQ11CwLRJ8iwa8QrUXaviJjilSW973ovU13vdjPIx2NauAVcAqYBWwClgFrAJWAauAVcAqYBWwCuxRBfYueAeH139RsKIEwOlCVGfVIEbVJgWQuqSXAFAB3t0PlxvypwVQKbZLwwz54ZZMuf75IpmKkM+z4EC7YUSGHNItVfIKU+S7pcgHB8C2fBeBD/gO4R1DUBm6iVBYZKJW+2EuufPgBCO0CrAqLVEfINULXxeqggxjD/PJ6MH1pOO+abK7KCDf/1wkl71WDFiH8NhO9WQcHHEHd2N4Z6rMWloikxC++9qqQrRbH6neWLACABLA6cZDMmUMgFP7fQOyYadfPkN+vPPeImTzq7x1l6Mabd97MXYCOGz3CMZyGX6ORrXc9xFKmn3TTgAwQEW4A+lWO6VTikw9N0tueQO5/i5icQxnvtKI9tO6IulzP6vDOjnvFiI894HP8hAKTC380rlBisxAEYtPfiyVc1GwYvG1jaRnO6cabMAFgGxvFCrHPoHquOxPyX37yLNf58uF7zoFP0b1TMF+G8hlT+YiPx0ha0DGHpIqY1B4o30z5M8r8uEYlMjlr+bK8t1pGCXHCicdfjsNIbU3IsffoV3TVd2QWStKZdIHBSpfoFOwAvB1AZKiu8cqcG+WW20WYBL/jd4/VR5Gtd405jZUkwSORoBSuhRjWaLBO7ZhhrvqkM9oTjpz3+Y2oV7X+4gW8qq3DbVepHGE2i5UCG80sGb23bs93ws1znCFPGJ5PZbjZ9exClgFrAJWAauAVcAqYBWwClgFrAJWAatATVBgr4F3NUFs2werQHUrEEvIq+1TdStg92cVsApYBawCVgGrgFXAKmAVsApYBawCVoHYFbDwLnat7JpWgVqngIV3te6Q2Q5bBawCVgGrgFXAKmAVsApYBawCVgGrgFWgnAIW3tkJYRWwClgFrAJWAauAVcAqYBWwClgFrAJWAauAVcAqYBWooQpYeFdDD4ztllXAKmAVsApYBawCVgGrgFXAKmAVsApYBawCVgGrgFXAwjs7B6wCVgGrgFXAKmAVsApYBawCVgGrgFXAKmAVsApYBawCNVQBC+9q6IGx3bIKWAWsAlYBq4BVwCpgFbAKWAWsAlYBq4BVwCpgFbAKWHhn54BVwCpgFbAKWAWsAlYBq4BVwCpgFbAKWAWsAlYBq4BVoIYqYOFdDT0wtltWAauAVcAqYBWwClgFrAJWAauAVcAqYBWwClgFrAJWAQvv7BywClgFrAJWAauAVcAqYBWwClgFrAJWAauAVcAqYBWwCtRQBSy8q6EHxnbLKmAVsApYBawCVgGrgFXAKmAVsApYBawCVgGrgFXAKmDhnZ0DVgGrgFXAKmAVsApYBawCVgGrgFXAKmAVsApYBawCVoEaqoCFdzX0wNhuWQWsAlYBq4BVwCpgFbAKWAWsAlYBq4BVwCpgFbAKWAUsvLNzwCpgFbAKWAWsAlYBq4BVwCpgFbAKWAWsAlYBq4BVwCpQQxWw8K6GHhjbLauAVcAqYBWwClgFrAJWAauAVcAqYBWwClgFrAJWAauAhXd2DlgFrAJWAauAVcAqYBWwClgFrAJWAauAVcAqYBWwClgFaqgCFt7V0ANju2UVsApYBawCVgGrgFXAKmAVsApYBawCVgGrgFXAKmAVsPDOzgGrgFXAKmAVsApYBawCVgGrgFXAKmAVsApYBawCVgGrQA1VwMK7GnpgbLesAlYBq4BVwCpgFbAKWAWsAlYBq4BVwCpgFbAKWAWsAhbe2TlgFbAKWAWsAlYBq4BVwCpgFbAKWAWsAlYBq4BVwCpgFaihClh4V0MPjO2WVcAqYBWwClgFrAJWAauAVcAqYBWwClgFrAJWAauAVcAnF34TsDJYBawCVgGrgFVgb1bAt/4HCbQ5sM5KUNfHl8iBs5okolrkbfYmTWvrWGtrvxOZrXVprHVpLIkcy6rexuoZWtG6oEtdGEOi851j37n+qUQ336u3a9juYgm0PqDGa2DhXY0/RLaDVgGrgFXAKpBsBer6zV5dH18i88NqkohqFt5pBWrr/Kmt/U5kttalsdalsSRyLKt6G6unhXdVPadqQnsW3iV+F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lYBq4BVwCpgFahWBer6jXxdH18ik8VqkohqFt5ZeFf18yZZLdalc7wujSVZxzuedq2eFt7FM19qy7oW3iV+pCy8S1w7u6VVwCpgFbAKWAWqVYG6fiNf18eXyGSxmiSimoV3Ft5V/bxJVot16RyvS2NJ1vGOp12rp4V38cyX2rKuhXeJHykL7xLXzm5pFbAKWAWsAlaBalWgrt/I1/XxJTJZrCaJqGbhnYV3VT9vktViXTrH69JYknW842nX6mnhXTzzpbasa+Fd4kfKwrvEtbNbWgWsAlYBq4BVoFoVqOs38nV9fIlMFqtJIqpZeGfhXdXPm2S1WJfO8bo0lmQd73jatXpaeBfPfKkt61p4l/iRsvAuce3slh4FDmjfWPZrXL/cq+/P+7VO6HT1yO7Sp00jSU9LkQsnz6gTY7KDsApYBWqfAnX9Rr6ujy+RGWc1SUQ1C+8svKv6eZOsFuvSOV6XxpKs4x1Pu1ZPC+/imS+1ZV0L7xI/UhbeJa5dwlse1bO5HNalmTRtkBFsY+XG3TJzxRaZt2Zbwu1W94aEdSf2by2dm+dE3fW23CL5dtkmeXXGuqjr1qQVzvxDWzmqRwvJrpemurVhe4GMfWleTeqi7YtVwCqwFylQ12/k6/r4EpmqVpNEVLPwzsK7qp83yWqxLp3jdWksyTre8bRr9bTwLp75UlvWtfAu8SNl4V3i2iW05R1n9pW2TbPCbvvD6m3ywEdLEmq7ujd6/JJDpbDELwvWbpf1W/PC7r5ZTqZ0aZmjxv3log3yzLRV1d3VuPdHMPnHAe2lxT71ym27YuMuueONRXG3ZzewClgFrAJVoUBdv5Gv6+NLZA5YTRJRzcI7C++qft4kq8W6dI7XpbEk63jH067V08K7eOZLTVr3puPbyPj314fskoV3iR8pC+8S1y7uLe877yBpbLjtQjVAh9q1z82Nu+3q3uDGE3tJ1xbZcukT30fd9QWDOsrqzbnKbRjrNlEbTeIKHFuv/RqqPRQDThJQauddbYKrSZTINm0VsArsIQVq0438f0d3k/4dsmXJb/ly8oM/xaRYssc3+YLO8ofOObJmc2HMfYqp40lcKdmaJLHrNbbpvUnT2jrW2trvRCZ9XRprXRpLIp9hiRz/SNvUJT2rUpu6oEtdGIP3mPKc6b1flrRqlCEzVuwKe59l4V3iZ4OFd4lrF9eWE//vgKCLa3dBicxCiKzpQGNOtQ77NqgV4I4DJ4j8DSGkd7+7uJwODAnu0aqhcuLpfHf/GfMHFW764ndr5JpjuyN0dm3wvbhETPLKowd3kYM7NVF57TS4W7h+hxzYoXFwzzW170mWxjZvFbAK1BAFavrNHuHYqQc1VWotWJ8nny/eHvab11CSJmN8E8/sICP230c6NKuHL5IK1A3lmGdW1JAjGr0bydAk+l73zBq88d9VUJr041ObNP32lr6yaVexdG9VPy4Qro9gbRqrOetqa78TOXPq0lhr+1gq+xkWy/HnOb0Kn0XnTlkadfXarmfUASa4Ql3QpS6MwTx8b1/VE/dajWXu6t0yf31uxM9xC+8SnPjYzMK7xLWLeUs6z47p3UKtT3B35X9mx7ytd0VCPi57OrSWQM7rQjMBJftI19rz01er/u7IK1b5/LhdTQudPf6A1nIsfrS7jv3VOfqG92kVhHl8/f4Pl9SqvIT/z957wEdyl/f/H2ml1ar3difpdKfTVV/xdfvcbYw7LhBs88PYxoFA+EMghhCSQCAkdBwChJA4xsRgTDPFGHDB+OyzfW7nK77ei3qXtmh3tdL/eUY38mhvdmdmd2e1u3rm9Tr7bvc73/J+vjO789mnxLzR5EQhIARSkoDRlz1+KHhsR78lwYy/cLn9IVMPEuFQwsfjBx9VGFN/gfX6x3H+v+6CmQcWo/WZMUr4nJ7+5Dk43O1T5qV63vWOjOGKr71ppruEtonFPrEyCRd9fvtGP/7pHY346cu9+LufT342z/Tx/gtr8b/PdynT4BCbf3vnPBJ8h2K2DdvaQ3vZSOiKlakVXrHYWq9/7qcgb/JHxT1t3mnXKfN7/0W1yvUV6bBrrXzf2E9etXbtJbvmreWUKBtF2xczYaN47ulW9rhe22TYLd45Rjs/2mdYosZVr+nVnzXOoR0LT6P7YCL3vd7nvNXvINr5GM1dtYERF7NrDP9eYvY8o72QjOt+pthHW3u0UFnteTMh3hX85EGMn27D6Cf/IeISzLQxsn2k9xPVt4h3sVrAwnnaPHfxem6x+MXHTFc8DRfveI11pS48+WaHUpSCc8bdsqFRee27Tx2aErz0RD8LKBPaVJ1jeA5CFu5++NwxvO+i+WeFOc8094QCkM6EgBBIOwLRvrCq4sdXf99m6YF6xxdWKxzMPEhogemNxw+NHJZaU5I71VSdj5kHFqMv5EYG05sTP4xdRb8Gz6vMU04f8oXwtz85NiUaGfWZqPdjtU+sTPREn4kfbMaJPj+a7439R8RE8eAHj1vWVeGJ3QNToTU8v3jEO15zRdFkganT/YGIImCsTM2uPVZbm+1fbcfXbllBTlR72rVWtpXVe42V9dk1b3UOmWyjWO/pVuwTqa3ddkvEHKP1Ee0zzO6x9fqPhWe0+2Ai9j0LbCsaCqZ9zn/mFyeU6fMPMFbuC+HzScQ93Moatd9LrJxntBfsujenAnujtZsVLodPP2DUVULfZ/EMLhe8N90asV8zbWKdVKL6FvEuVgtYOI8LO3AoJnuiheeIY6+8sgh58Lbs61ZELxaZOByVDzWEk73e+FDbWJhOQppqRTieH4fD6nnU8do59FT1FEwV8Y49GLXhsCoUtSBFuBchvy+VZhOydaQTISAE4iBg9EXe6gM1f8Hk/G/zqvIQizeadjwWY27fVK2s7kCnD69T6ISZsCAtDqP1mUGnnZP6ZZwFq50nPUrIbHgCZb1f2vW8BM14DhrNz6p9uD8zTPiBk21oJMAajZ+INfKczYR6sqj6wUvqFGQ7T3mUufP82EPQbI5EI96R3jfD1Gzf/DDFR7gnpxFrvf4jcVOvrXDhlcdeWOuaMfHu+8922hbinEgbRbKlWRuZ2c+Rxki2jYzu6Ym6xpNxbYWPEem+zJ6pRvc+M9ez0WdYosbne9+dF9RSVNIYWPRSvY/15mjHdWB23+vNR2Wkfsa/SekxtJ+p4X2b2W+xzMeISyx98nq156XadZ8q7I2uJbPCpVnxTvFY6x9A9vx5GD92AqN//XGjKdj2vuu79yF7Tn1UAdC2wc90LOKd3YSpf9VbTk/80ROJ1CmpYakc1vmuTU26M43Xky/W5WtFOHV+enPh9fHxd49MuobPtHjHYukFi6unhcKG89YWrNDykUqzse4WOU8ICIFEEUj0F9ZoIXl6cz7+9XX4/p87p76sa7/ocm65T10zN6L4wg8sfETLN2e0PnVO6gOqnsijnRP/AvzdO1qUh6Taj51dYEmdc7gIoeclaMZzkOcXbZ3hDxSJYMIC5d/RH1duNlx/+eI0s3V9awPy6PWvUMU3fsAa/M9Niv041JHXc97CYnQPB6fYmF2j0X6OtK/YHjecWzElzvHDSFGeQ8mTs7/Di1WNhbjngcMRH2a1a+X8hSwQP0NhttqH30QwNVqf9v39X1qDxXX5UwKk+p7RwyPP89aN1YrdPv/rk4p99Lgxs/vvXjg1pNYzkYWhy5eVIuuuFyJO2ew1ZWXN3JbvBYe7RhXR0oxdrPafqHlr56ZyNmsjtV2k/RzJ9tq1JttGRvf0RF3jkeyZKLvp9a83d76Hf+zKOUrzcPta3XNGn2GJGn/0f85HXk6WMj0jT+hYeSb6c0hlydfT525sUu7XeoKpnngXLq6Gz82Oz0W9+6+eR2q0uRhdS9H2lx3XfaqwN7quVO9Ave9c6rlWwmZVjzU+d/zwkahhr9Hm5vzAXXDecxeQ58R4WzvG9+xDaNurCP7y11On5f3zZ5S/+//5387qSnu+e9VkJCQfZvrldoVbn0aW04nA/T9A4L9/cFb/PHbuNVcp8wt89/u6bfgkEe+MdmAC3lfFO718d9HEu5cO9uL7zxxWvO6uWTX5wVRb5lL+z0IgH7/f2a543yX70PO8e3xHmxIyqz2+c+c6nOzzThW2mEnxLhpr1WtQm58wnKlUmk32LpPxhIAQCCdg9EVe7wurGp744NYuQy8Z/nJ4+bIy3XBD/uLL4op/bGJKJAofT/3Cyt4E4R5u/LCfT0KF0Re6iYZzDQ0f7QE0fE5GudTiDdUMn2y0dYbPLV4mqgfHL1/rRW2Jc1qBEFWc4/mpD4g8Hue84wIebEv1UD3fooFn4c8fHI/oKcIPvkb5zyKtV30oYUFuyd9vn5qGKj6qYc48h9J8x1nT1O7JeJlGYsD9cuh1+MM2z/2Dl9Yp7710eGQq/1w08U7r4cPjaQXU8PFV8YkZcDj635BQoV5D7HHJYuhMi3dm7KKuy2gfqe2M7nWGNwlqoIr3qlCi3Sd8fjz3S/V+qM6D+9a7x86kjXhu0e7pZhiqfbBg0zkUMAy5j8Vuka4tM/Pjc/moo+qWfMQr4EX7DNObTyzj8zWgXs/MNfxHF+04ZnmG3w6gYd4AACAASURBVCsT/TmknZMqcuqFxxr9aMH9hM8t0Z+Lete2Omd+T/t5ZzQXM3tQ7zqz67pPBfZaJnrXrlnhMpLnHXu32eFdV/TKc0Bx0dkmDQSginGFf3qcxLM8eC64Ylo7RVi76QaMPfknZFVWkuj38pS4ZqZfFiCzV69U+pxo74Dn8mun9e/62r8i57qrp16b6Os/aw7qmyLemb0q42inFY2MPOW0Xl96bVM15x2vsaLIqRSoUMXEf7p5OVpqiqcVeZhJ8Y5DZVvriqcVpuBQ5l+/dlqpfssi6V0XL4hoaSPbxbFF5FQhIASEgCkCRl/kIwlX3Dk/XP71/x2Z5qWkFgxgDxIWTVjwWTa3AGUf3jZtPvyF8d0bq/Avvzml5LTh8FP2etP7os598YNUeB9qmGSihQb+oqgNWdSbU/gvwdqkyjzfcsobFi4q8sN5uGeBmdeirVPPw4BDR2Nlwg+Be6mIgV5BEJULC0XXrqpQ7MFftEdJgOP1Pri1WxHbwsP69NaoehiFP/iEf4k3yqUX6Us924NFKT5UO2jFR/Vhi8//ybYepd1tFKLNXmfhc7Jjn/GDsZrHkcPFtAKjyoC5LakviChsq3tO9RRiwZXDyvXmG24DlQXna2TxUt0v6oNcrPsn0k1HW0iE9w/Pk//PeQRVgVbreWfGLjyWmX2kzsnoXmfmhsl8WFhVPU/Dz7F6v9TahR/O1TB8tuElS0oVD0wWYtX7I49nl42MbBftnq4W7gm/v0V6XSvOGuWktGo3M9eWdq3h1wbPje9tvF4+9D57zOwVbZtIn2HcJhHjqz+o8b2Yr+doOeLM8NS7Vybicyj8szXcDuw1HH4vjOTxpt1r4XNL9OcizzO8T7bp1ygfMBdt4kP9rDKai57N+TWj707xXvepzF7dB5GuXbNrjyTesRjm3nCR4WXr/NuPInvB/CmhL/eWGxUvOvaE44O921g08952p/Lv/Af+C2OP/1H5e861V8Fx3gbl7+P7D06FwSoi3bvfCffSyfuJevCcxo8cVfoKLzxhpl9u47v7r6CIdBdfqKyP58lz5HU477hdEQa5mEakOahzEfHOcGvE30DrzcXFED7+0Fu/Kmt759xxf/221oj58bhteBhq/LOLrQc9Ee6+99IDEOXvYw9DtXJreB48Pk/1KIxt5PjPetemRqxsLFfm+vOXT06JjWpuwkgjSKXZ+NlLD0JACMRHwOiLPH9hVb1/+MslC227KScNCx78dz5UcUQNPeUHTX7vYWrDIYx6njz8RbLAma2IRFqxRzueujL1F2d+iFUFIn5P9a6Kx8tAKypwn6pnjdbjRW9O4V8mWXhQv7yrDz7aByjVM0qbf83sa9HWGT63eJlow69YnNV6xvC6WmpciuikPnCrXiLq2lWvHGbJAqjeGtUE7rxv1PfDxSJVJAkXbMN3u2ov7R7Q7i2tXXh/fvupDlxGAh0XtlDP4bHWNhdh3fwiJeQ0XJCOl2n4nMNz2oULv+rDK6/tG7dRHuMzwne4rflBp4M8l3jOPyThlD1T+Rxe3+bWkqn9qGcD9fphr1hetzqG2YekSN6s2rVo162GVw9SuLnqGcS2eeHQ8FQeS27D+01dv5FdzOwj7RyM7nVm76Q8by7qsWX/EKqLc6f9OGHlfhnJLrzuCxeVKP2qXqFagSteG5ldJ7cze09XH7rD80tGel0VyNRQ72jXuRW7Rbu2eD18D/MGxqd+nNGzAdtQK5jyGqJ5d5vhGekzLNbxw9ehXs/nUNEH7b1Nb25meOrdKxPxORSNperRHv5ZEH7f02MWPrdEfy4yx/A+1c+WcFsYzUVv/maus3iv+1Rmz3yjXbtm1x5RvNu3nXLbHcfYn55F4Bv/Me2yYMEru3UhHGtWI4tyz4VeekURxTgkNbRztyLk8d/HDx5WznOcswz+r3xzKjSWhTLH8mXK6xye6v/Cl6eFzSohsH/9wSlPPHXwop30gzaFvCoHeepN9PZN854z6pcFv6zGBvLaq5g254meXmUeY79+TBHyWIB0bFqvrC/cO0+di4h3Zu7iCWijClvcFQt4T+/uVLy91IPzxl1Nf1TRK9VDNDkc9lDnyFQhCnUdagGO0UAILx/pm6oyq77P4l0qerBp7RPJ3FJpNgEXgnQhBIRAXASMvsirD1/jE0D2ZEodJcyRhQLV60lvAqpHD7+nl4NHfZhRz1UFQnW8sdAEchxnBqRGLAReQUKDtuosnxuP1wYLHextFV4YgAWsrQeHp16PNCetxxR/sVcP7dq1bPiBMHz+Zl+LtE49+8TDRPXgYBHlj1S1VS0AobW/1Q2nXaPaD7+mJlZn3noCLDNlxqowpY7LdltEHkmqwPHaMfeUrcLzuWnDGo32K3tTve+CGsXbKfyIhynvdW0uRTUsiMfg+W2nPHssYvOh3Uf8b+0eC7d1pH2mZx+9faa20+ZnVL34YhXEw9fKY2gLiejNTd0TzEINR9VeS3p2oSAHUN02RWQx2kdqX0b3OtUjUDtH1fuR5xXpGohmI6P7ZSS7sG15X/OPJOHFB+K1Ec/JaK1jtNgc9YZ/BojRPV0NswwX4vRe1/5IwN3H6ulp5driccLH5deiXRv8vjZ0Xbs3DBma/AyLZXztOsL3ZaT5mr0OuF2ke2W8n0N8f9MrIKQV6vX2D39uatepx0w7t0R/LjKTSN8D1O837v86D4VU6IQPo7lEs3mk6yze6z7V2Fu5ds2uPZJ4V/CrR5C9ZJHex89br5GAFvzVbxUvOeWgf0+Ja9ozR9xnh8rSa5x3LufG66kIRvNZ46iCoPYNxWPuyssV0W7s+RfeGjdsLN1+QyFSEc9O9wE/zZmEu7MOWovkvItu/qS8yyGZ/29z87RCCeyh5qE/ha6caaGc0bzzkjJZE4NwSGxtST4+8uBrJlpPNlErvKaaCPbByxbivEVVUdchlWZNm1kaCgEhYCMBowdaNT9WscuBID2McKGGUvI64YdZfth+ggSea1aVk7CXhUdenhTYuKAB59/hcBIOOYqUM0gvt4k6XiF55bF4pz7EqgKbVvgwk1ct2vr4AeVwt++svH38wK6tlBs+J153eHJt9dd0NU8V82IPCObEQuTvdw0oAo4a5scPIr/bMVkFNdprbPpo69Tah5+142USvtXUEFleT+/IpOcje6ldtLgEuRpxlc/jBxL2BGPPy7tJYGP7PXam0qs2vJEfLtn7RQ1RjRQ2qrV1pEsgXBhWPfbYY4ltoYaSquezl8Qamr82Z5nWlswzXMCLl2m4xwPP8U4SCbVCripeaB+aw4XL8GuRryv2tOEQZl4vXyuc4++J3YNKSDrnzNPbeyoLZscCrbbgi/oQHS5oa/lHu6a0no7ac1RvJr53sE24ijSLhldRYZHGijyMjIaUUFQuUMNebeHXmJ5dzO4jdR5G97rw8EW2m4/CEPlgllrxgNmxFyHvdS0/M/fL61ZXKH2GX//8mpmq2vHaiMcxWiuLdyFaOtvK7D1dFc7DhTi919UfCVTbxCoWW7m2eCz1Ps22jGQDti2Hn7KIH634gyHDM+JdpM8wnoLe/dHM+NrPG74P872f77/sFR/t2uU1G10Hke6VifgcMrqn84904RXlw68p/s6h/dzU+4y043Mx/HsAj6vOVxvu2TEUxJy/eauYldH8eS+a+e4U73WfauytXLuqN7L6I5fe9wGjghUcZpq9aKHiqTZ1kOg23ts7reJs4fNPIauqksS4B+E8I+SxgMbec+NHjysFLnKuvnJSPCNRjF/z3nSr0iV72YULeNoQWr15T90DWcx72+WT4ptRvyTeTQwOKWKj4vW3nkJyc3IQ2vqi8jqH0Sq5+Hh9VEgj+KNHpnkDhs9DPO+iWSbB77GAd+O6BiVcM9KRLiKRGuLr9o/hxUM98NIXOa0nobo+bje3PB8LKdfcuc3llJtneKp4RYLxxtydKipyByyc9nv8aKoonCa0SqXZmPHKiUJACCSQgNkv8toh1S+Bel+0Ezi1hHRlJN6pobvawcLDNxIykRTqJBab2zF93kfRxF0ekx+Qm6tc04pK8MNt+0AAz5N3pFFBC715h+fkS8TaojFlLxkWCLmwR3jRFfY+mFeVp1tlMRHzsqMPo7XqCTFqYZNY7GW0BjP7iPsw2vda4ZEfFt+xpuIsr0+juei9PxP3y2SvVRWkef3aENNIr6uc+H0udqNXZVRtY7TfrFxbkQTGWO2qpgtI5H4xM5d41mG0N8I/CxfWugyLipiZs9qGf8jhe7r6A4r6o4/e/dFKv/G2tcKFx+L7OguJ/IMV56fUy1sa75ysnm+0hlRin+jPRSPxzirL2dRexLsZsDaHlrKYxSIeh8myBx6LRtsO9eoKYDMwRVNDqlVw1Qq40U7iwhBvnh46K8zW1EA2N1LFO56jtuAG22k1CY5sp1QPY7YZkXQvBIRAihAw+rKXItOMeRpG4t0FlFvqW0+2T4lAHOJ305pK/Gp7n2El3ZgnFeVE9gzrIQ+3xfX5ONDhUzwM+LVj5FEV7pGg142Ztplucz0u7P2wqaUYF9NDllFC91jsGo2pNvl7eN/slaNWvo1l3Jk4x4yYoooxamg6X2fRvKsircPMfjbLwGjfs3fgPQ8cVsJUed6fJC9ALsTCHpLRPLDMjm+lXbzrTsZatfkV2TORDw5hZjFGzbuofV0VrtVrka9H9sQ02heJvLYihfZasY3adib3SzzrMNobibhXxrt/rdojEeMZcQmfk+olHe5ZaXXuiWxvdQ2JGDtW9on+XBTxLnZringXOzs58wwB1bsuEhD2zlMr0KYiNFW8i5SLj0XKVJ5/KjKVOQkBIWAPgZn4smfPSvR7jba+8Pxoag/88BlvgvJY18hfaAvO5M3ZQ1VfWbBTX4vmnaKOZ6Ztpttcj73qbceefuGhtLHaSnueEVMenwtDqAUIzIa4JWJuie7DSBBXw6G14+rluTIzLzP72Uw/3MbIRtpCFPtJOFePhgrnVHVls2PF2y7edSdjrew1yj8y8DXFIcTf/3On4lka6XVmwsLQ9RQ2PKfcaeh1qzI0WovRtaUVkNnbS5vjMR47JXu/JGodZniyt10898p4969VuyRiPCMuenNSw2U5zD+80JHVNSSifSxriHfceNgbXbtW5ibinRVa09uKeBc7OzkzQwhwsZACyg/0822nMmRFsgwhIAQylcBMfNlLJkuj9anVDtUcaeG57JI512SNZcQkWfPIpHFmE1OjtWrzCrJXyuM7+015jdq9H4zmHa2whlHBErvnbrX/TFqr0VqM2GjFRM4JaeZHEKM++f1k75dErSNenmbYpGObWLlwagc+ErWv4mEX6xriGTNVzhXxLnZLiHgXOzs5UwgIASEgBIRAUglk+pe9TF9fLJtFmMRCLfo5s4lpuq7VzLzVHGxcNIOLFpzuD1DlyMGzchUmfgcltsdMWquZtSSWnvne0nG/pDJP8+QT3zITuGTCGmK1rIh3sZIDRLyLnZ2cKQSEgBAQAkIgqQQy/ctepq8vls0iTGKhJuKdSiBd90+6zjuW3ZpJa82ktcRiy0SfIzz1iWYCl0xYQ6z7XcS7WMmJeBc7OTlTCAgBISAEhECSCWT6l71MX18s20WYxEJNxDsR7xK/b+zqMZOu8Uxai132ttKv8BTxzsp+SZe2It7FbinxvIudnZwpBISAEBACQiCpBDL9i3ymry+WzSJMYqEm4p2Id4nfN3b1mEnXeCatxS57W+lXeIp4Z2W/pEtbEe9it5SId7GzkzOFgBAQAkJACCSVQKZ/kc/09cWyWYRJLNREvBPxLvH7xq4eM+kaz6S12GVvK/0KTxHvrOyXdGkr4l3slhLxLnZ2cqYQEAJCQAgIgaQSyPQv8pm+vlg2izCJhZqIdyLeJX7f2NVjJl3jmbQWu+xtpV/hKeKdlf2SLm1FvIvdUiLexc5OzhQCQkAICAEhkFQCmf5FPtPXF8tmESaxUBPxTsS7xO8bu3rMpGs8k9Zil72t9Cs8Rbyzsl/Spa2Id7FbSsS72NnJmUJACAgBISAEkkog07/IZ/r6YtkswiQWaiLeiXiX+H1jV4+ZdI1n0lrssreVfoWniHdW9ku6tBXxLnZLiXgXOzs5UwgIASEgBIRAUglk+hf5TF9fLJtFmMRCTcQ7Ee8Sv2/s6jGTrvFMWotd9rbSr/AU8c7KfkmXtiLexW4pEe9iZydnCgEhIASEgBBIKoFM/yKf6euLZbMIk1ioiXgn4l3i941dPWbSNZ5Ja7HL3lb6FZ4i3lnZL+nSVsS72C0l4l3s7ORMISAEhIAQEAJJJZDpX+QzfX2xbBZhEgs1Ee9EvEv8vrGrx0y6xjNpLXbZ20q/wlPEOyv7JV3aingXu6VEvIudnZwpBISAEBACQiCpBDL9i3ymry+WzSJMYqEm4p2Id4nfN3b1mEnXeCatxS57W+lXeIp4Z2W/pEtbEe9it5SId7GzkzOFgBAQAkJACCSVQKZ/kc/09cWyWYRJLNREvBPxLvH7xq4eM+kaz6S12GVvK/0KTxHvrOyXdGkr4l3slkob8e7o0aMTsS8zeWfOnz8fx44dS96AMpIQyDACcg1lmEFnaDmyj2YIvAwrBISAEBACQkAICAEhIASEwKwlkCXi3ay1vSx8lhEQ0WWWGdym5co+sgmsdCsEhIAQEAJCQAgIASEgBISAEIhAQMQ72RpCYJYQENFllhja5mXKPrIZsHQvBISAEBACQkAICAEhIASEgBAIIyDinWwJITBLCIjoMksMbfMyZR/ZDFi6FwJCQAgIASEgBISAEBACQkAIiHgne0AIzE4CIrrMTrsnetWyjxJNVPoTAkJACAgBISAEhIAQEAJCQAhEJyCed7JDhMAsISCiyywxtM3LlH1kM2DpXggIASEgBISAEBACQkAICAEhEEZAxDvZEkJglhAQ0WWWGNrmZco+shmwdC8EhIAQEAJCQAgIASEgBISAEBDxTvaAEJidBER0mZ12T/SqZR8lmqj0JwSEgBAQAkJACAgBISAEhIAQiE5APO9khwiBWULAiujCbWf7cezYsdmOQHf9VvaRABQCQkAICAEhIASEgBAQAkJACAiB+AnMGvHuwIEDU7SqqqpQWVkZPz3pQQikEQEroouId4CId/qb28o+SqPLQ6YqBISAEBACQkAICAEhIASEgBBIWQIZL9795je/wQMPPIDdu3dPM8Kdd96Ju+66C42NjSlrHJmYEEgkASuii4h3It5F2ntW9lEi96/0JQSEgBAQAkJACAgBISAEhIAQmK0EMlq8u/fee/Hoo49Gte1DDz2EzZs3z1b7y7pnEQEroouIdyLeiXg3i24OslQhIASEgBAQAkJACAgBISAEUppAxop3WuHuIx/5CK699losXrwYp06dwvbt26d5423ZskU88FJ6m8rkEkFAxDtrFCVsVp+XlX1kjbi0FgJCQAgIASEgBISAEBACQkAICAE9Ahkp3r3wwgt473vfq6z3i1/8Im6//faz1s4iHot6HE7LIbSf/exnZYcIgYwmYEV0Ec878byLdDFY2UcZfUHJ4oSAEBACQkAICAEhIASEgBAQAkkikJHi3Re+8AU8+OCDuOyyy3D//fdHRMn58D7+8Y8r77/66qtSxCJJm06GmRkCVkSXdBTv/uVnHVgxLx83bixLCGDxvNPHaGUfJcQQ0okQEAKznsC77p8sOvbzexbPehYCIHUIpOq+TNV5pY7lZCZCQAgIgfQkkJHi3YIFCxRr3HfffXjHO94R0TLsfXfxxRcr7//hD39QwmrlEAJ2Ejhx4gQcDgc8Hg9KS0tRV1dn53DT+rYiuqSDeMdi3bvOL8eSBpeyTv73kCeEr9/VkBCm6S7e8Y8Y7373u6fua319fXjiiSd0PZGtALOyj6z0K22FgBAQAuEEEiVCcD+zUfgLX3eieLKdUoGp1TnotTfbh7ZdIjkm8qq3Oi8za4+HWSLXpteXmfnbPQe1f6O5GL2frHnKOEJACKQ3gVkt3rHpVKFPxLv03sjpMvtDhw5hfHxcma7L5cK8efOSNnUrokuqi3f7T49i+f+3B9u+uhTrWwtsYZju4h3f27Tex//93/+Nzs7OuFMEWNlHthhGOhUCQmBWEEjUw67aT6L6S1X4esJNpDXHwyKVeMazjnDRxWhdRu/P9L6IhUUs5yRDuDXLOtb522Ero7kYvW/HnKRPISAEMo9ARop399xzD5555pmI+e5UMx44cABXX3218k8R7zJvcydrRXv37oXP51M8nIqKinD69Gl0dXUpHnb5+fmoqKhAdXV1zNPp6elBW1sbQqEQysvLpwRnqx1aEV1SXbzjtTtuen2aePfMrhG855tHFU+8H39iAeZU5FpFNK29HeLd008/jaNHj+IDH/hAXHMzczKLd9qcn5wmYOfOnSLemYEnbYSAEEg4ATMPr3qeYnZ6zOmJBJE8jRhIrHMxK0ZoBSUr44V7hanz1OOp9hvNHqoQGG0OZuwZ7yYyGsPofS1Pre0i8Yo2Xyvn6Amp8bIwc75ZHpG4aMeItgar45iZeyxtkj2PeJgke66x8JRzhIAQSH0CGSnesYfJl7/8ZaxYsQL8wBrp+OY3v4nvfOc7hu1S34wyw5kiwJ5MHH7NR0lJiSLgvf7661Peddp5NTc3KyKe2+1Gd3e3aREuvD+n04na2lrLIbeZLt7V37kT3UNjCvKbNpXhF3/XEte2SLR4x/vk85//PFiMjXZf4knv2LFDmfvq1atjXgOnDLj77runUgeoOT5ZPIznsLKP4hlHzhUCQiDzCMTyAGskMlkV1KzOwYxoE0uf4dbVE9wi9RtJYAxnYSTqGfUT7X0razbDkHkYzSecWaz9RjsvktCqJ4Tq7T0zc7LCLtpdIB5ekXjrMVZfiyQKJ+JOZYVJJBtZZWXUnt+PZONoTIyum0j9JoKj9CEEhEBmE8hI8U7rUXfzzTfj61//+llWfPjhh/GP//iPyuuRKtJmtulldYkgwEIIe8P5/X7FO27t2rUYGBhAbm4uBgcHwXnG2APvnHPOmRqOz+E2TU1NUx557K1XWFio9MWefCzyscjDXntqXjwWCoeGhjA8PKz0xe2XLVtmehlWRJeZ9LzjkNgndwzjo9fVRF1buOfdqo/txR8+14phbwiX/uMBdDy4yjQbvYaJFO9YjPvc5z6HT33qU+jt7cWaNWvQ2NgYcX6cr47trHfv0p7EnnyPPPKI4mnMIbJf+cpXpgrvcB+rVq2aEu+4LXv8iXgX17aQk4WAEIiTgBnhJHyIWAQ8I+FKHcNIlDEjxnBfVvrRto92nhXxTu2T/28kBEYTP4zWG8u5Rmy09rYiSJnt1wpjs/tGz+bhr1m1n9U+4+3fyNZmr5E4bwnK6Vau8UTswWhzNiMOGu09vfcjXZuJ4Cd9CAEhMDsIZKR4x6bTinPsgceJ21ns4OOxxx5THnbV49Of/nRSwthmx5aaXatkge348ePKoicmJpCVlTUFIDs7WxHo9N5n77lAIHDWOUb02LuvpqZGEfmsHqkq3rX3B5UQ13u+cxz3f6RZKTzxixcGsPNbbwmTHBL7+9eHphWjCBfvfv3yID70vROoKc3Fmyd9cefDS6R4x6H8LK7dfvvtyr2Jcx1u3rx5yoTsLawNpWWxj394MBLaVC9j7ijc0zhcvFN/1DDq02hfWdlHRn3J+0JACMw+AiLevWVzI6HKLnHGSJzg99UjkjeflbkbCR3aq8Co32htzfIyuweNxK1o40Xix69bEarC2xvNyUr/Rn2p+yCaR2ei7mBWmCRSvDPab0YinLp+oz1u9H6iOEo/QkAIZDaBjBXv2GxaAc/IjCLgGRGS9yMRUD3pOCcdi3cs2nHuO7V6MRep4OqywWBQ6aK+vl4RktlTj3PlcfuqqirFIysvL0/5w157LNJxeC0fLNrNnTtX6TfWw4rokizPu3t/cBormvOxsbVQKUDxy0+3YIg85+7+j+MI/Wrt1FLZk+65PW488NFmvO/SSuV1Fu/++bY5+Ke/qJ9qx157+9tGFREvlTzvOIR19+7dyjxZZGMPzc9+9rPKv1944QW8973vBQtxV1xxhfIah9h+5CMfOSu8lu9pvHe0VbTvvfdePProowi/h3FagJaWlqm2It7FeuXIeUJACMRDQCsEcT8sBGhFgXChKLy9Onak8Nho7fXG0Y4fPh+jf0cL0Y22Tr1+zbxmZTw9TpHYGDHV2ltvXfy+Xt+RbGtF/NEKM9p5GIWoqnMys0/C899FGidc3NK7DoxsZGY+4eObvWbC97IRr3BGRtdetLlbDVc3cw8xcy2r1028e1CdjxnBN5yT3loiiXyR1m0HPzOMpY0QEALpTSCjxTs2DT+wbtmyBa+88sqUt92dd96Jyy+/XPF8UR98ua0IeOm9mWdy9hz2yoKbNjx2JuejN3YyxTv2grtxY9m0abBQ9+MtfUpeuooiB/rdoWnvn9OUr3jM8aGXs44FvP6R0JRHniro1ZTmKOeo+e747+GiXiy2SKTnHQt0X/3qVxXR7oYbblC86rQH/5sFOO1x3333TRPp+D2tCKhty4KgKg5q7fzQQw9NefjxvZDDdo3y7RmxsrKPjPqS94WAEBAC8RKI5rETb99Wzk+VeViZ80y1teJlZWWOibZBvP3Fe76VtZttm4pzMjt3O9qZEe9iGVc4x0JNzhECQsCIQMaLd0YA+H2tgCf578wQkzYqAVW0Yw86tSCF+h573HG12YaGhoQBi6dPK6JLvJ53LNR9/a631s1CW2XxpMj2q22DiniX48jC9z40D996rEsR5Thf3Uf/5yRe2OfGn7+4WKkaqz04vLbx/bumPPLYy+7dXztKot2kRyOLdxctLyLhr9wwX54ZgyRSvAsfj8W8b3zjG0ruw3/4h39QPO7UAjrcNtIPCaqXnmpLFv1uuukmRaBjz73HH39cKYjCcw+/l7F4cgL3QAAAIABJREFUt3///rMEQTMstG2s7COrfUt7ISAEZgeBaGFvZgloverMnmNHu0jzkIf3s2lHs1k89oznXL09EU9/Zry0wsdMxl4xWlMy5hDv9ZeI+0Y0e2vfi9UzzohzvAzkfCEgBGY3ARHvzthfFfA4VO0Tn/jE7N4VsnpTBE6cOKGEw7Jwx9Vfw0U6FtrGx8enwmdNdWrQKJ4+rYgu8Yp37/zKkalqr68e8uL7T3Tj3hvrzhLkzDLhPj71w8mqvizsJeOwU7yLdf5cAGX9+vWGufBi7d/MeVb2kZn+pI0QEAJCQAgIASEgBISAEBACQkAIRCcg4p3sECEwSwhYEV3iFe84H92p/12pFKJgj7nPPtyGI51+JW+dXkisngn4vFcOefCjZ/sUbz0+9nx7ecwCoFUzJ0u84zx2nN9w165dWLlypeKFp1fUgufPPzJwePb9999vdTkJa29lHyVsUOlICAgBISAEhIAQEAJCQAgIASEwiwmIeDeLjS9Ln10ErIgu8Yp37Hl3qN2PT9xYi2UN+VOg2/oD+NzD7dMqyUaywg//3Ifn94yAve5a5+Thi++ZmzThjueUTPGOQ135WL58uRICy+Idv8YVaNnbbuvWrXjggQeUvHacG2/16tUztnmt7KMZm6QMLASEgBAQAkJACAgBISAEhIAQyCACIt5lkDFlKUIgGgEroku84t0zu0bwts8d1J3Ofe9vTEhOOrutnSzxzmgdTz/9tOKVt3fvXmzYsEER9GbysLKPZnKeMrYQEAJCQAgIASEgBISAEBACQiBTCIh4lymWlHUIAQMCVkSXeMU7ngp7zP10az+Od/tRVujAyuYCXLm6JKnec/FsilQR7+JZgx3nWtlHdowvfQoBISAEhIAQEAJCQAgIASEgBGYbARHvZpvFZb2zloAV0SUR4l26gxbxTt+CVvZRuu8Bmb8QEAJCQAgIASEgBISAEBACQiAVCIh4lwpWkDkIgSQQsCK6iHiXvJx3STB9Qoewso8SOrB0JgSEgBAQAkJACAgBISAEhIAQmKUERLybpYaXZc8+AlZEFxHvRLyLdIVY2Uez7yqTFQsBISAEhIAQEAJCQAgIASEgBBJPQMS7xDOVHoVAShKwIrqIeCfinYh3KXkZy6SEgBAQAkJACAgBISAEhIAQmIUERLybhUaXJc9OAiLeWbO75LzT52VlH1kjLq2FgBAQAkJACAgBISAEhIAQEAJCQI+AiHeyL4TALCFgRXQRzzvxvIt0WVjZR7Pk0pJlCgEhIASEgBAQAkJACAgBISAEbCUg4p2teKVzIZA6BKyILiLeiXgn4l3qXLsyEyEgBISAEBACQkAICAEhIARmNwER72a3/WX1s4iAiHfWjC1hs/q8rOwja8SltRAQAkJACAgBISAEhIAQEAJCQAjoEciaoEPQCAEhIASEgBAQAkJACAgBISAEhIAQEAJCQAgIASGQegREvEs9m8iMhIAQEAJCQAgIASEgBISAEBACQkAICAEhIASEgEJAxDvZCEJACAgBISAEhIAQEAJCQAgIASEgBISAEBACQiBFCYh4l6KGkWkJASEgBISAEBACQkAICAEhIASEgBAQAkJACAgBEe9kDwgBISAEhIAQEAJCQAgIASEgBISAEBACQkAICIEUJSDiXYoaRqYlBISAEBACQkAICAEhIASEgBAQAkJACAgBISAE0ke8+3OWWEsIAJcaF0fOypK9IltFCAgB+wmYKdYu9yP77SAjCAEhIASEQPoSKC0txY4dO9Dc3Dy1iPEhL4av+BLGT/Wn3cIqOr9rOOeSrOsN20gDISAEkktgeOKx5A4Yw2gi3sUATU6ZQQIi3s0gfBlaCAgBLQGz4l3WwuuQVd4i8ISAEBACQkAICIEwAqXF+dj+0CfRPKdCxDvZHUJACMwYARHvEolePO8SSTN9+xLxLn1tJzMXAhlGwKx4l73+Y8iqX5thq5flCAEhIASEgBCIn0BpYS5ev+86NNcWzTrxbuXqBdh88TnxQ5QehIAQiInAq9sO4LWXDyjningXE8IIJ4l4l0ia6duXiHfpazuZuRDIMAIi3mWYQWU5QkAICAEhkHQCs1m8+9DHbsBX/v0vk85cBhQCQmCSwJf++WF86fM/EfEu4RtCxLuEI03LDkW8S0uzyaSFQCYSEPEuE60qaxICQkAICIFkEhDxTsS7ZO43GUsIaAmIeGfXfhDxzi6y6dWviHfpZS+ZrRDIYAIi3mWwcWVpQkAICAEhkBQCIt6JeJeUjSaDCAEdAiLe2bUtRLyzi2x69SviXXrZS2YrBDKYgIh3GWxcWZoQEAJCQAjETMAxEUI+Ash3BFHu9NH/x+DIAlw5E0qfuQgp/w/CAWdONq5fV40il+Ot8QIhjP1xFyY8/pjnoD3RQcMW+7OQNUGToMMVnECFewK1Q+MoG3Mg58zriRjMSrVZCZtNBHHpQwjETkDEu9jZRT9TxDu7yKZXvyLepZe9ZLZCIIMJiHiXwcaVpQkBISAEhEBMBPJIkqt2jqK52I/CbC8KckIkmoUQCAYxHgpgLODFRCgEfzAErz+AcXo9L5tEtbERYDwwOSZrfL4AnTeB0FgAE+PjcOTmYczvnZpTVrZj6jWH04Vs+vd4aAzj1N7hzEdW1qRQx4eDxLkiOEkgdMLhyIZzPAdVE/lozSvH4u4Q5g2SuBd4q31MCz9zkoh38dCTc4VAcgmIeGcXbxHv7CKbXv2KeJde9pLZCoEMJiDiXQYbV5YmBISAEBAClgk4SbhrcHmxrMyHlmryqoMXo6EcuEdDGHZ7MUh/vJ5+Eu2CGHL7MDI8jFBgFAHfGEKjw0DIS4IdiXzjE8grLEYOiXrjwVES70KKIBccHUE2xifnle1ENgl6g70dyHEWINuRQ8JdEGNBH1yFZYp4N06iH39W899znU6UlxbR//NIzcuHM78MDXV1ON+bjc1dDrQMZKMkAQKeiHeWt42cIARmjICId3ahF/HOLrLp1a+Id+llL5mtEMhgAiLeZbBxZWlCQAgIASFgiUDWxDjmOkewscaHc+dkA/nFCJF4NuwJ0p9RuL0++r8Hg/TH7R7B4NAQ3PR3cpdDaKgdgfEiEuaC5IE3hGAgiPrWFSjOo5DWrMlQW/XIc4QwTp50gfFs+Mlz79jBfSTSTYbh8sFCnaugQPGw84/6qa8z3nz0Xl5+Phx5NK+sQgTHcpX265fX4JKJMmzudmJVB+l6iM8DT8Q7S9tGGguBGSUg4p1d+EW8s4tsevUr4l162UtmKwQymICIdxlsXFmaEBACQkAIWCJQPOHFBXM8WNfkRHVlCato6Oojgc4bwoiPBDzytPP53Ogc9sE91AuPe5D+PYoQvQb/oOIhx/GyobEx8p4LYtHKNagqclJIrf40AuSA1+sJ4MDO7aT/nS3eVZYVYWTEjaFhEgjPHKp4N0Ged+oRGndh47L5uBolePtuP2oDOZbWHd5YxLu48MnJQiCpBES8swu3iHd2kU2vfkW8Sy97yWyFQAYTEPEug40rSxMCQkAICAFLBJpz2nBBcy5Wz69AaUkhhkc86B10wzM6DjeFxXKY7LDXg87+QYy6+xH0eygP3hhGScAbHfEhZ3xY8bzj/HYc7up0UWgrVbngdHh6B0XWIjA2TqG3Q6T5TffOy3Y4kJebgzESAoNjbwl7qniHnLfEu9GAE/OaanGJqwzv6srByh5N4QxLBCYbi3gXAzQ5RQjMEAER7+wCL+KdXWTTq18R79LLXjJbIZDBBES8y2DjytKEgBAQAkLAEoHVBcdwYWspljbXwEWFIfrI666fvN7c5HXn9pJ4R5VjB0aG0D04Ar9nAAEqPsHCGgt4fhLvJii3HRetyBofhSMnB6NeL+WxcygeeVrPOkuTCmusJ96FsvNRWFSAtUWluH28HG87LGGz8TCWc4VAOhEQ8c4ua4l4ZxfZ9OpXxLv0spfMVghkMAER7zLYuLI0ISAEhIAQsERgU/FxXLSkAq1NVVT5NQs9vcNUoCKg5LpjAW+IQlz7h/rQS0Kd38Mhs274A2OKOBfyjpAnHnncBUi8C7mVyrHBEFWTzaaCE+NBJZQ2EYeeeOfIL0IWiYTLqEDG7fl1uPnN+EYSz7v4+MnZQiCZBES8s4u2iHd2kU2vfkW8Sy97yWyFQAYTEPEug40rSxMCQkAICAFLBFTxbmFDBaW7m0BXr5sKVGTD4/NQ6CwXqwigb6ifxDsv/N5h+Em8G6ViElxZlsW7Cb9bEerGOdSVKtBm5TdgItBH3nhv5awz87kbbdLTxDulGi2QW1Ao4p0lS0tjIZA5BES8s8uWIt7ZRTa9+hXxLr3sJbMVAhlMwMxDBFe9y17/MWTVr81gErI0ISAEhIAQmO0EtJ53uc4cDA970Uned5zvzjcawIjHh27Ke9fV248xKjARCngUEc9L77F4Fwg4EAplU7XXUeRO9BNOrlQxWcSCD86FN+rzxYVZFe+yXFRQw5EH73AQBaVOCtPNFs+7uMjKyUIgPQmIeGeX3WaBeNd/x0KFXsX/HbaLItQxcu8tQPHKXbaNY1vHIt7ZhlY6FgJCwBoBEe+s8ZLWQkAICAEhkLkEVPGuwOHHiVMn0ev2w0PVXseoqESIhbdgiKrDUoGKkWEKleVw2BB52fkRIo87SmpHXnBZVGWWwmjHx+B0ZlFOPD9ycnOnCljk5rkwTvnpMOZDAZWgzXFkkzcf5cnTHJwbL0iVavPy8pRqt2Pk2cfSXw7l0OP+FPEuJ5d0Qaoom5VN4bg0t5wKOAtcWFlOOe8kbDZzN6isTAjoEBDxzq5tkeHi3ciulQh+3avQs1NYE/HOrg0q/QoBITDbCIh4N9ssLusVAkJACAiBSARYvNu8qBT9Hcfx3PPPYtjtJnGOqseeqQQbohBVH4llEySuqd50pMyBXPCmuhwnEY/bOygHHVeK5YIVXEk2j4S7mro5yCssQVfbCVSS0FZcUoaDR44r5zbOrYePxDmPxwsnedH5AiHU1VRhcHCIcut5qfptsZI3z5FDfn2UZ4/7LSksgJ/O6R2i14srsLq6TsQ72d5JJ6AUZKHQca6ePMEFXGifchEX0rCVqsssfI/zxcPXCh0haqgtrsxvsWjNeSad5PGan59HBVhcyt/5NTmiExDxzq4dkuHiHWNjAY8POz3iRLyza4NKv0JACMw2AiLezTaLy3qFgBAQAkIgEgEW7za1lKDt2F788Y+/I6+7wYTBKi4uRmNTE/j/hw4eRGVFJcrKK7F730EU5ruwZFELhkZGFLGuIN9Jf/dhRWsrunp60TvYh7LS4qm5eHx+EgdzUF5aRNVux8hLsBPZxTVYVdOEd+fVSMGKhFlNOjJDIETCm98fpOItXGyZQs0HB9HeOwR/f4hE6AC8Xj9GPR4q5jLpZerxU47ISR1PEfLco+MIUlEYV54DtbXlWNjagBXnNqOmtgR5ThK/5YhKQMQ7uzbIDIh3aS906dgi7dckYbN2XWHSrxAQAhYJiHhnEZg0FwJCQAgIgYwlwOLdeQtLEBjpws6dr2OAct7xofr+TGaumzy0r/Hfte+p7/Nrajv2IiovKURhYSE6e/pJlMglz6Jc9PYPoXFODUqKiuAmTz/+o5xEJy+fuwD9nmF0DPWezZzeZ+877u/E6U54JvLQUlCBG7MqRLxLgx3q8wUwSrkSCwpykUuh1dnZnB8x/Y4REpl7BobQ3tWP4R4/Rmhv9wx60e8moW7Ch/zcIuQ5smiNDuRQKHg+CdW5JDxzPmXHBHmMhryg5hhxezDspcIwJAK6HIVYu6kFa1cvJO/TcgrpSz8uyZyxiHd20Z5B8Y6XFCkPHXvLaT3lVO85DoG1Gv5ql+edtl8j8c6uOSRsW4h4lzCU0pEQEALxERDxLj5+crYQEAJCQAhkDoHJnHfluGDdUixb0kKCChWgoDBYF5Wg4PxzQapAqx7OiWwKExwHBQciHzkYzaZw2jNvOkh9y6X8d156N4/OnSAxLjARojDaoCJaZLFQozSeoH9TP2dCbRXR78z7HEY4GSabo4Tghh+ToYrjSvvR0VH8549+i7bt+3FdqEjEuxTdkmyvgDeAnj43ujr7MdA/jEISdBcvqUcpeVFyXsNUPwLkSTc87EFf7yiGhjzobO9DNxV1YaHbT/kgOQ8kC5H5lNOxrGgceUVVKC50Uog4CXfF+Sgm8c6Zz3s6F3w5ZY8H4B8NYZBEwK6+YbR3DGKwj0LHyQvvvPNasWx5E0rK3vI6TXU+MzE/Ee/soj4D4p1RHrpwIUzbXovBbAEKI2EtFrTaOfE8Io2hN3er4mMs87N8joh3lpHJCUJACNhDQMQ7e7hKr0KACVQW5GD13GJcub6BwuJysOfYALbs6cberklvHjmEgBBILQIXlBzBBUsq8baLNmDjhtVUUIKENxLJss/4z7EIpx6qjkfZu5T3lShAjTse+1FR9rupc1na0/vMZfGNX1ff43+rhyrOaV/TI+amMNovfftBHNr6Oq4bKxTxLrW2lTKbIBU7YS+17vYBnDzRg66OXkW8C2XlYs2aJixa2ojKqjIlz1u0Y4zyHbLH3rB/lPLLkXgcIBE39JaozMKZNk1cFum+/FoWv0h/zyGxODcnCzkkTPP+zs6l9nzOmT/hY4covpUrLbupSrJ/xI9+EthOn+5De5sbAwNu5d9cpCWfPu8Kisi7tKocVRWlqK8sRGUpucwVlKDAlUs57HKp2EoueeLlUpFkGo+875QJcfI7Eqk9/jEKGfeht2cE3d2DeOG5PVi6fA42bGzF/Ja5KWjR1JmSiHd22WIGxDteSjRBTX2P22mFMf43C1+RClBE8m6LNpYqrlkV1MIFSL05RRIdtabkcfmwMx+fqa0j4p0pTNJICAgB+wmIeGc/Yxlh9hJYu6Acf3fDEqxZXAUXPZAdOjWIn209ju89fWwalHJ66FleX4S5VQVw0ANW37Afx3u8ONAtIt/s3T2y8pkgcGNjJ1Y2FuLC89Zg8/nrqXBEHPm2zmTkD3CBC/p7Fql9LMKxYML/Z689Fi7Yu++s48y5/lM9GOf8duSd5ayj8EE6OPk/F8JgYY898pxOJwbdPvzrt/4Xh55/TcS7mdg4UcZk27MANjzsw7HjPTh6pAuegQEq5jBGOeLG0dk1QiHTOVizcQmWLJ+H6uoSsiuJbRoRVxV3x1gAHPCgm7z2jg30U9HiMXhHqDgE5Yzj5lwB2UmiWDYJdHzwaw4X/cmmsNzcLGS7JpCf7URhQTaKnC7KrZgPJ42d53JRGLdTKYYyOewZAZn685GnYHvXEI53dqL/JOWyO9mPtvZBGjNElZQdcBXkobqqEM3zilHblI+6ujpUVVE+x7JSJRxY72AevPd5jdm0Vu3Ba/VSBebvfef35I1YjPUbF2H1muYUs2pqTUfEO7vsMUPiXbjnmnZ5RsJYuLjH50bz5os2ll5fZlFrRcFI4h33xe+pXoIp64kn4p1Zs0s7ISAEbCYg4p3NgKX7WU3gqjX1ePBj56O8mILu6AGls9eNR547int/uHMal0W1BbjjvAacv7Kewqaysf/4AJ7c0YFfbO+a1fzSefEu8mypKXKiqaZQWYafHrq7h/w40T+ZsF2O1CTwvqVDmF/hwIZ1q3DRBRtJdI9NvGOBjW3e1jmo5PDiuFl2fCIfKfJ6ykFpYb5SkXPEO0riXQ7m1JSihHKf5ZwRMpTPZjp/8NGtCJKXUx55ZRW/7Vxk5eYowp3P61UKVbA4UlJSgv4RD/7tWw/gsHjepdzG4jDTPtoHx471YN/BTkV0XbK0CnMbqin3mwsdJ7vx1NO7FM/NJcsasemCpZhTV6Z8ZqgH74cRKmZygj4bjhxoQ8fpLoyQYMeh114/VXKl96nGCdx+8oLzkSfn2HRBLDA26ZnnJAGPZTkW6AoKXVTBmAQ8VzZKq6uR78qDk/6e4yTPvOy8yaG9w+QFN4DXDg7gFI0ZCAQp/ZwDlcUFWLSoEvXNNVg4rw5z6itRWlOsVIZVvPw49PvMHz2DsMde0BMgwZCuhZqSaU3Ys7CvcwAP/eJPqJ5biXVrFmN5a1PK2TWVJiTinV3WSAHxLtzrzUi8iyTGaYU4bZ9mxDu9OTDySB5xkebI5+iF82pz9oWb0qrXny1bQcQ7W7BKp0JACFgnIOKddWZyRmYS4AdrTqqdTw/rvgBVzqMwJCqCR6FFWShxTX/NLIGLl9fgm3etQXNdsfIgdujUAB7ZcgzfePzQtC7WzCvF39+4GNdeuJAerhx4bU8HHn72CP7jyekeembHlXYzT6C+OBeXtFbg1ssWKJPpGxrFM29240cvtc385GQGEQmweNdUlo0Na1fi0ovPi1m8Y+Gun0Ikn9l2CN7RIAl3HCKYhTHK78XH/DmV8JGod4o8mibIS+oyDg2k+0RB3mTI5ATdfCZ8QfR+5afwHziF/POWofT9b0dOkYsEFKreSZU7+f+55C1VUVEh4l0K7mkW6VhoPd3Wh6OHuyhE1oOCYieam6pQV19OhUYKFA+5Ud8o9u8/juefO4T+QTdaSBS7aMM5qG2oVAQ29q4cGwthz+5TVAF5F06d7EJ1eT6a6P3KOfnkPVcAV04+igrzMOagfUNhtMFgAL6gn/bYpGg36iMPOgp79Y6OwOfOQmjUR4VR6P3RMUVU5iqxQ4MeClt1w0uFNKiUBEpKyRuP9iN/duWQaJxTFMLahdVoapqDsjnsXVeAwuJCGj9PKb6SYxDuy/MIUHhtd/cwnnv+AIIUiruI+jvvghZ6h5RHGjVAn70dxGvblp040TGAC0jIXLV6Po1TlIIWTp0piXhnly2SJN5phTUrSwkPmw0/VyuUmQlTjdQ+kthnZq5q6KvqfWfmHG6TEqKdOlkR78yaTdoJASFgMwER72wGLN2nDYFiyvvTXJ6Hc0lIe+MEhQgNUNW84Dhq6WHr7Usqpr1mdlENZXl4+9JK3Ho5iXLkUff4K6fxsxdO4Th5YGkPEe/MEk2fdgur8nE7eVN++n3rlUm3d4/goWeP4vM/25M+i5iFM02YeEfeQwMjozh2qo885KjwRIgd6Sh8kopW8FFMgscYiTtuEkqyyUNp9eJ6VJUVKOI9H2qYpGfbfoxRTjHn3Crkr1qg5C0LUWd+v1/5Pws7XG1WPO9Sa7MqhSlIERvoJW+5U/0YGfLCRXnfGhqrUE0iLVdcVYuQcNvh4RG8/voJ7N51HD3dfWiqq8XKNQvQ2FyNykoqZEEC27bXjuCpJ3ahp2sQ9XWlaKirQGWtSxEBi6lScX1tKYoqisibz0E/PIUQCAVJLJvkMkafZQESy1jA81G4a5DEu4G+UfTS3nJ7B9HT7sX+g904erQHHgrBLicvuqa5FagngbCewrUb6U9xTT4WNZahqrocrtJSCtd2KGswysfI4/Ne9Xn96Ozox3Pb9mD7a21UYbkKF16wCOcr4l0OAiRWt5Nwt337EWx7+QBWrmoi79flaJpXS3G/sXnAptausG82It7ZxTaFxTutuBVJ/LMi3kXz8LPSj9YUVkW/lMlxF76fRLyz6wqTfoWAELBIQMQ7i8CkeUYSaCwhge7cerzvykWopIp4nHPusRePKyGsl69rRH2ZS3nth08exO+3t6N95MwTkQENJ3nyVVOS7netm4NCqpz35skhvHJsEB1UkU97iHgX/7YqIvG1jljXkP1ebxuB/0yYWPw9x9ZDa3U+/t/5jfiHuzcqHbSRt8kP/3QUn31kd2wdyllJIZAo8W6cPOfGKK/XKHnXcQQs+z8pgtyZVTi4SAWLGlwtlv5fSHnDcsnDicMO+VA/m8dJSJkgL76sPMpZRm3UgwWfyTx65CNFwoaId0nZHqYGYdsEye4eqr7aRcUpRrwhFBXnoaa6mLzVKG/hpBPmWcfgIOU53X8a27buw0kKsa1rqMJ88kxrWViDuspinKYqrMeOdsND+eDY281JhS6yc8jLjvYZ502srChAzZwKGqOExiugPHZOen1ymDGlsAWJviSQeagysdftocIQXsq3N4C+gQ4MdFFIP+Vk7SPvwFwKrZ3fUo95jZWYt4DCe6nPesphl0dedrkUUqv2aQYG79EAC9kUJnviaBf27DmB51/ajWJXAVWSXY5N5y/FPPJE9JL3YfupXuzaeQw7SMAMUSj5u/9iPYXmNqCgYDJnvRyRCYh4Z9fuSJJ4x9NXQ0fVpWhDUrXvRSveEC23XXjYrBaZXp/RwmnV+Wq96VThTW/+2rHC18nvzXhBCqP9I+KdESF5XwgIgSQREPEuSaBlmJQmcPU5VXjvpQtw8yWtimDHDzp/fOkYhQI5cOm6JiUPFb/26LOH8D9PHsafD/Qbrqe1pgCbFlVh5cIqLKmjZPPU7zAlFz/SOYIX93XjDzu7FE8cPkS8M8QZtQF7TW5eUgXOMZhHtrrvt/txYmBUCX2eqUPEu5kiH9+408S7izbBdSaMVVHg6FD+O3PbShF9pnQfTUEDEe/is3sizw4Gg/BRcQoPVU4ddntRXkf54MirkkNQjQ4OhW5v68azT+zAS2+cxET2GBaQgHbOshYsaapHEf2QlJPPFVrJA9NNeTRH3FRAopdy4PWjl8S/AgqrXtRSi+b5dSTkUaGkvEmR2OMJYpjCuAcGRtBDn0GD5N13unNY8Qj2sxhIqSFqqwuwgEJ2W1prUVdWR31RddgiqkhLwjEllTCa+rT3+bslC9hcYbenZwh797bhpZcOUHjwKZTnF+K2m5Zg+dpWFJZVIuSboEIe7dj26iHsoXx+WSRG33LTZgqXbUQRrUcOYwIi3hkziq1FEsU7MxNk4YuFLr3KseFhsWZCYKONGU0IVM/Ta6Odmzpfo7VFqoRrdF7S3hfxLmmoZSAhIASiExDxTnaIEACuX1WjiHc3XNSiCHV+8hR4bOtR5NPD1lWbmpWcP+xF89vnjpB4dwhP7e2Liq2pwoUb18/FrRfNx+rhm/nPAAAgAElEQVRFNeTJ8FblwP4hH156s0MRmHaeHMaANyjiXZyb8DJK/n7HZS24an0DRsl23//dfvxhewf2ddCDaYIFvHyyZT15atZRzqlS8qbJPVON1OcnYbZtCG0UEs1efyLexWnUGTr9xnndWFTtxAUbV+NSEu/yKdRROdhrburPmZc0Kt4ZbY8bThP33vK1m3xLOcK8riZLCIS/N/naW0Id/52LAPCLZxcDEPFuhjaMzrAs3o1SLrmx4AT9GDQOF4XI5ihVXHXc7cLO5z0WpFjX4d5B7N7XhTf3tePQkXYMDY2gsaYcC+ZVYV5LDWqokEN1RSl53pGXHwlzA31eHDrRQ+ccwLHDQ8gvzMVi+vGomSq/+uh+1NXnUXLajZGHG1d6LSrKozYuFJcWoLK6EK1zaxRhsKicQ3ALqTotzZe8QLlo7eS8jeeuXYrf40cbFVrZuec0dmw/RiLhAAqpGMayhXUUCrsSc5srkE1efJ3kmfjai4fxBgmVwdAYmltrsPH8xVi5Yj6F5VLV3DOeqKlj3dSciYh3dtklhcQ7vdDYSPnk1HBVvUIQegUjIuGL5q3H52g977jfSHn1jMbUVqZNSS88Ee/susKkXyEgBCwSEPHOIjBpnpEE5pU6cR2JbfdcsxRlVCH0VK8HD1GIbFmhE++5opUqQzox6A7g/t/vw28ob93p4ehhs3ecT31dvRjnrZijeB+MeCfzWnFlPfbm81CeqydfPIYvP3YQr1MYrXjexbetPvcXy3HXFQvRUFui8O4Z8JCtDuBnW0/gYLcHlO4pIUeJKweLyIvyyuXVWEseKgvmlpHHyqQ3TQc9PD/wu334Awm7PfQwLeJdQpAnvZNNxcexdh7Z+OL1inhXoBHvuKKnGq7KE1M/P1mT4/eyVO+8t5S8t9poXgsXcRTxTqvfnRF5Juj/as1QbeVODpFkYYXvKeoh4l3St0rEAXmP8H2ITc4hpmr1Ve0JaqEIPW88xWuNCl0MjwSUsNtDB05j376T6Buh4iYBqgTrcFLhCxfKywvJCy+EvBynIhR2DwygjT5P3tzVRuHYISosUY758+eimCrKZmeTkEj7pYCExKIyCt+tofNLi6iPIpRW5qG4oAQOyrfoIJFRzcVnlSh72fX1u3HqSAeF9/aQN10v+vpGMJblQ/2cGiynENhFLdUor67EcfIWPH6SPktP96C3zacIiQtbK7Fo6Vy0tDSguDjf6vCzur2Id3aZP4XEO1UYY2FOFc30xLtoufCsFoEwU+SC0WvFQu3c+O9mxhTxzq4NLP0KASGQaQREvMs0i8p6YiVQTF4AC8tdWLegDL/c2Y1+7xjKKE9da6ULq6mIxWtHB3GYQjFHAsZK0Pc+uA7vunA+igqccHsCeObV48ijan3LKPxpfkOZ8mA3Sp5at339eTxOibtFvIvVapPn3bKmFh8gsfTyDfOmOuod8OKhpw7h33+zD21uczkKjWZxzYpq3EnVY2++bNFZTU91jeC+h7fj59s70TEcEPHOCGaKvq+Kd1exeMfVZk2EOqbCUkS8SwUrmJ9DX/8wPFTQJDvLgeoqKjJBIjGLfOGHn3746aew09NtvTh5uhPt7cMY7PNR/jqqEkuVZUPZIfLqc5KnXBZ9rlARk9EcKgoxRGryGCqrClFBobN1VCCDvYQLC1woKSkm8a6EBD0HCdPkfUd/8gp4XPYwteZdp3gJUiXlIQoRHqAfTLp7BnCqsxedR/vp314qzjJB4+VT0Y0SNDTUoKK0hARuoJe8zw8daCdhrxdUyoW8/8qxtKUOCyi3X3VtGQl3UlnW/E6abCninVViZtunkHjHU9aGoYaH0PL74V5rWsEvHo+2SCKeXoEJvTmawW02xNZMXwlvI553CUcqHQoBIRAbARHvYuMmZ6Uvgfdd0ox3X9SMGvJa4GPrG6fw4Jbj2EUhrHlUYCKfPOOGKOSJIotA/4STQmbzSdjzcbJvCsEk3Q3NVEn0A5fNx4VrGpXQ2iG3H8/t7piqJPrTT12IGzc1oX9oFC/vacfnf7EXg+SNdcumRrz/bQuxkDwi2Cvj6z95Aw9tOaaE5v39jYtx7YVUlZa8H17b04GHnz2C/3jyWPqCDpt5WUEOPnT5fFy6tpEe4vIVb8RX9ncTszfh9U9W4Aw/1jYU4/oNDbjuwgVTb/3zwzvxu1dPT2tamp+Dy5ZV4+7LF+DqzZNtOUfhKcrn9IdXTuGrP3+TioQE6WEydpwXLijFX127BG/f2IQy8noJPzjf1GNbDuOrjx/GoS5PzOLdTWvrcNP58xShl0O1n99+Cj9+4SR2nBiOffIZeGYBhS9ftqgcd1+3jCpzligr7Oj34bavPQc3Xb+xHhE97yx0yGGTnLuMK2yqnnq5ubkksuRQDrAgiRZ9qKioIDGlUAlJZC8pfp3/qBVki6h6qJ7HVqRpiHhnwUAp0LSzsxsH9nWgp8ODc5bPoXDRWrhIXIskoCke3FS5toMEst5eEv5IABse8VCaAN5jk59V+RSWWlCQT6H8OXA56bOM8tiNUyXayop8FJFnm8vloiq3+co+NBPCq8WkhoyHyLtujKonc3oCL4XGDvYNkvfcEE6e7MOp010YHh2BcyIfNZWlJNpVoI68k+fWVCIwRrn8OkncO8nzH6HQ4DEK+y1AA7VpaK3D/NpKyrFXQGHAxnkBU8B8KTcFEe/sMkmKiXd2LVP6NSAg4p1sESEgBFKEgIh3KWIImUbSCHzyHUvwkesW0wPF5AP/488fxtd+ewBbDxoXoVAnuaS+CP9006TYxt51fSzcvHwK9/znK0qTBz92Hm4hAYZD6U5ScvBfbTuJESpWsaq5DBcsq0XDGbHhv365Ew88QwIdCYSZLt5VUTjyF25ZjHdc3IraykIMDI/imR1tuOe7r2AkgthycUsZ7ri8Be+7dtnU/rj7Wy/g/545etZ+qS/NwyXLqnAPiaMbzpmjiKr+4BiOtg3jZySEfvuJIxik/IKxHh+7coFSjXhla7VSIXSYBNu2brfiQcnHMHlYvrynE/c/fwonyDMm1rDZey5uwj1vX4R1y+sRoAdl3p/f+sNhS/sz1jWm03lF5BV788pqfPqOdVhEYjgfx7vcWPvx32GIhNpYj6vndKG1yoGLzz8XV1y6mfJ0ncl5Z9Ahf5aOUahje3s7hoeHFSFu1E8C3lgQpaWlJJzkKaKH1+uF3+9HYSELd9lKWG1enpPyeznRPzAIn8+L0pIStLa2KkKLWZFFxLtYLT4z57Gn2p+e3IVn6M/CxTV4zx2bUFtXTZMxJ16xsD9CYbVAAFmcF4B/mHBOroX3FovFiTwmq8YG4KH0AP2DbpykKrUHKB9fW1cbFecIUUXkbKpum4smKpTR1FSDeXPK6UcOSjdBFXdPtY/g+IlOdPb2kJ9dEE31TZg7twpLKR9sQ0M5nCQwyhEfARHv4uMX+WwR7+wim179iniXXvaS2QqBDCYg4l0GG1eWpksgGeLdl96zArddvGAqB1t3v0cRfDh0tiA/dyqP1oOP7cH9fzoCjsQV8e5sc1kR7/jsKqqOeOU51fjLq5fgnAWVKKdcT1x85AQJqJ/54XY8t68H/RGEncaqAly6sm5qEqdJCNp/ahDtFALLx7fuWo2bNjdjTnUxuDjFa3s78OQb7egZHFXe95PQdrrHi+2nRhTPTRHv7L0B2SXe3dY6hPqiEDauW4GrrrjQknjH4sbBgwcV8Y7z0rG31DiHL1ZWKmKKz+dTxDv2gOLPXj+1Z9GFvaXYG2pwaJhylwUpD1kZFi5cqLQT8c7efTRTvY+OePHTX9APET9+HisXzcMnPn09GptYvDMXusr7J8Ru4LSBOBRVEe/ORN1a8djUWz978tE2pD9ejAy4McRVakfJ069nFF1t/egjz79hNxW/yPajJK8EdfTDSVUl5c6rrYarpBBBErE93hH09Qyip91LufbGqRBUDiqqitHQWIHm5lrkkjDtynfSdeGg8N+zw4Vnyi7pOq6Id3ZZTsQ7u8imV78i3qWXvWS2QiCDCaS6eFdIyeALKIzRRV4W+SR85OZQkm6ugKZW3ctg22TK0jg8VPFKoZjFAHkLsPDBoT5e/n+iKglYgJUM8e62TXPxXqp+uumcOkWo43xEeg/hv3n2EP7ricPoI0FJK95t39eJnzx7FPf98YiFlaV2U7s979TVO+kecev6ObiDvOQ2Lq8lD7xcepgMYcvrJ/HZn+7BK0cGdEHdsLERj37mkqn3fkfVhr/727146sBk+/s/vAHXU5vKsgLF6+4nT+zDj188jZMUqukn9dVNuZ+4qqN6iHhn7360S7x739IhVOePYf3alZbFOw6R7enpwTiFyxaQ9xN7zrGQwgUAVM8l9sgrKiwir7xRJaSW3+Nq1iMjbqUtC3bshWe1aIB43tm73xLVOwu6fvr8O7j7CB577DW8TJVYr71mLW555/morilN1DCm++E9yKHapLchRFVufVRMyT0awKiX7mluN3rIw26QPO28tG+Hh4JKUZY88p8ryMtGcU0Fqil/Xr6L0h6QF6l/zEFthxEgj9NR8noO0Od71ngOeeIVoaK8FOUVJeSFWkh/qBgF7fvJ0slyJIKAiHeJoKjXh4h3dpFNr35FvEsve8lshUAGE0h18e7C5TVYt7ASK+eXY0UT5U6h3C3FVPnTSRXRWMSTI/UJjNHDwSh5IvWN+HGix4Odxwew+/ggtu3vwd5TlFg7yUcyxDte0o2Uu+wDb2vBmqV1KKccafyAHn48+9oJfOf3B3Gy1zdNvDt4oh8/3XIUn//lviTTsW+4ZIl36go+QmGu77+yFStaaxThhMNbb/3aZIEQvcOKeMcC9Ku729FJHpUjFC57kEJz//xmN3Z2cpL2yd5FvLNvL3HPdop3lbmjinh3zVWXmva8s3e1xr2LeGfMaKZbjNOPV17PKFVZ7ceWZ97AYSraUFZWhHe+5wIsoHDT/Pw826eoVLKlz2SuDDtBN6sgCXYjvlF4Ka2Dl9I/DPSPUGV1L8apei3f59wU9jpGQlwezS2HUhFUVRajLN+BQvaYKyqjH6YofNfjhod+0PCMBDE4MERiXg4KyQOvpLyEClYUYm5jMf2/SBGl5bCHgIh39nAFRLyzi2x69SviXXrZS2YrBDKYQKqJd+WUF2tNSwWuXd+Ai8hrpog97+gLo4u877iQQC4JIIrnHel2ZsOJMth8abE05WGBQ3zY846KCHDhB/a889CDQRvlz3l2dyd+S/nijna6lffsPv7m2lb89bWLMX/uZJ6sw6f68dKbnVTcwG166OryAlyxtoHCYovJG9ShFBbo6vfiRcp5dqxtSMltVVqQi0rK+cPFKBzkUcN7dv4cCodrpBw/tJf5UD3vuih30b3XLsQtly9GnjMHbirmcJT64f44N5yZ69T05GeoIYcLX7W+iXIhkacGecNxNdgnXzuFD9+/PWKBgUhhsy/s6sBmyoe3cO5k3kK9Yz5VWFxDuaQWN1cq/NgD9J1feha/fWV6sQv1XCviHXvPeMnTLkj7WfGkoQfhYxSa+/CTB/DrHV3oiqParDbnHffdQ5xeon1w6PSg8sAtxySBPLqGVrdUYi2J41xAhPMD7js5iEv/8SkMx5HbkD3vRLwDKjq/a7jVSrKuV9p86GM34Cv//peG7Wdrg0nvtnGlumzbsS688MoR7D3YhlqqMnvZRcuw8cLlCUejerxPxtNS8VklhJs/h+nzl3IuDlG4f5AKTvi8o1RZfZR+YAtgkD7DBikXX5DeLynMIcGukKIenOQpmoeyqlLU1VNBiewc+NwBDNN9aTjgRz+d4x70KZn6SkupIAaJdLXVRaipJS87EvoSnXsv4aAypEMR7+wypIh3dpFNr35FvEsve8lshUAGEzAjCrBIlr3+Y8iqX2sriSvPrcflq+qxljztWujBu5EqeobIM2v8aB/GT/Uh1NWLCfpFeMJD8R38EDtBiVnkSAsCWSTAgvKPZRcVIntuLRxUYS6b/vjptZO9HhymhNYv7OvGH7e3Y9cx/bDGRC30lnX1+KurWnHp+nlKlyzCsECmFh4wMw4LB1Uk4OWR94EqIrOQM0IPQ1x5lh+S9I7S4jzFC48F6CCFFH354e14+PkTFG40jndSqOfn79mohNlyfjyezxB5K3JVP34QS/eDPQ9rqLqgi8RJXv/hUwP4yZ8OKdVZI4m2kcS7o3TuXVQ1+IJVcyNi4aq9pUV5KKE/fJ/z+IK4/etb8fvX4/e80xuU7f7izjZ8+uHd2HN6OCGed2peq0HanyzoTua4koMJ8B5i+xaTsJCbk62InE+TGPxX//M6/TAQu8gp4t3k/hLxLnHXGedCHCCvtmOHO/Hai3tw5PgQFi9uwIZNzVixei4JXJOVzxN5cBgsV9zmghZ8+Oj+5yFR2+vzU4i2Bx1UIXaAKteOknDncOWjooyENhf9wuSYoIrn2ZhTTx52BSVUAZbyMdK9lH6poLZj2PbKURw42K4UXWltqUEBFR8qKilAFXkQ1lWXwlnhhMtBXnqU85E/G+VH1kRaNXJfIt7ZxVnEO7vIple/It6ll71ktkIggwnMtHiXQw9glSV5imD3nkvm40Lytquj18aP9mBs/wmMH+7H+DH6096PUE8/CXc++hbK4h1XV5MH2bTZmuxpRg/a2UX0y31dFbLJ+8xBBQWyKaQxZ0kTCXnlONDtwe9ePY3H6c/rh/oUQccOC7fWFODWzU344HVLUUeeD8k+WNhjIeb5He349u/240VaK7vlrZhbjH973xqcu7iavB7sD59K9rq147FY+vTrp/Hdx/dj25FBjEUQpSKJd4dPDuBDFJJ821VLDZfBXp8shD5Dws6//HIvXj8aW867v71mITYptnkr9KuZHnDr6OG1kBKvc169/iEfbvnK89h2oDch4p3h4qSBQoDtu+NQD/7rsb342Wsd5OEb+53jlnldqCscx+aNa3DtVRcnLGyWC6f0kIBzumtYmXM93XuqywunitfEa0oJm42XYILPJ/14jD7DhqlIyanT3ThKwl1P9wgcpI/NbSpF6/w55MlWgcJSrrQab8GGoPKD0dgYV5ilKsf0o4+PQmF9QfohibQ7P/0YNDQwSqKdH8GJMeSXUiTDBP2gRt+jHPTZU0ify67SIqoWm03RDVz8PAtjFOKaTSkBAmN+dFHhiddeOY5XdxzB6aP9JNIV46KLF+O8i1aQcOei/I559KMMV0zOQRbnJab8d5yXWI7kERDxzi7WIt7ZRTa9+hXxLr3sJbMVAhlMYCbFOxbuastcOG9pDe65ciHWUV67YgrdCL3ZjuBTe+H//csAJYOnJ/sMtsAsXlo+eWAtrEPe1RuQe0UrsudV4bSPCguQB973/3AQe04OwUNecXY4G21qrcBHyPtu84p6CuGk3D0xJM5meYC9uYIUDuwkzx8O7zbqhot28JqOdYzgW7/YhVdODKPnTPXTYpeDCi3U49bLF2F+fQl59dGDFPWbaQeHTL9Jgvwjzx3D/z1/MurywsU7Dk/+y2+/hFcpjPTW8xrw4VtWRj2fhTsfeWGdplyLzHvLwf4p3uEn3rChAb/4+0umQvLDC1asmVuE+lIn8ihMWj2upnMupfDpZgqHVkNzr6Cwzef2dKGl0oV3rZ+LT9x+rtK8o9eNR8jL8ku/ip7H8IOXNSu5+jhXopqrL0DCIIedy3E2Ab6mTvW48dT2NvznY/vRQZ7Z8ZC6rOIYmitycdmFG3H9VearzUazDYf0nugcwqtUiOblPe0UwxikXIx12LB8LhZR9U32Ro33EPEuXoLxn8+/J1JUKv2hPHIUJdDf70Z/rxedXf0Y8weVdAHV5J3WtKBC8XRTcsBx4QYLB4e98pHFBSLoXhoKBZQKxeNcM2LcAU/IB3cfeZJTSOt4Fgl1EyTCkSLnHw0hwD+I5WahpDSXqsTSD2lU4TibPmcK2Bua5hIMjZHgGESI7jejXISHxGaPx4t9+07j5z/bhr37j2EOpZu47NIVuOGGDVi0tFlJAZGj5CDOvM8qC2aZ8aYi3tllAhHv7CKbXv2KeJde9pLZCoEMJjCT4l11aR5uPm8e/vamZZhXU4Ss7mH4f/QC/D9/GeMnejOYuixtGgEKp3QsnYP8j74duRctgdflxD4Kl773gdewg37ld1OxCzuOioIc3LKqBqsWVqCI8rFZPThMdsuuTnRR7qCm6kKsa61UEnVHO3ooN9DOY4PYeqAfJynPnZ4wubI2H6saS7CooQSNdF1k2rGbbPrEm714s9NjuLRw8a5/2IePfP9VvLCznXLeleOaDZHDZrlzN4WJHaAQ1sff6FR4R/sd4Np1c/HIJy+kHE8swmYhXLzTm+y1yyrx0ZvPweWUy489X9gD7JovPIOte7tRSzmjzptfihvPb1JOHRj2Y+vBPvxye1fUdd973SLcTeLdonkVSi7FNw9142TnMIbJC0aOswnwNfWr1zvxInlwJuLYVHwcS6qy8PZLNiSsYMXJjiE89Me9+MVzR8lxPAsT3i64x3LwzkuX4cM3rcbieZVxT13Eu7gRxtUB57Ubo1hVzwgVfvB50d03hK5eqrzqYTVvHA1zyjGX/hRTiKmriFIn6BQwijYBtdAE586bPLJoLPKw83up6MQ4sieylR+RhgIkuA2TCEdqnjOPhDoXFY4oyJssmMT5gknIc5F3XG4u1Ywl4TAEOpfa0vSpmqyHxDqfkrM1i/ocoR+aTpzow9Yte/Hzn2yhghoO3HjbBlx7/XqsW7tEqaYsR2oQEPHOLjukgXi371Q5frp1DpxZHfjMrf12kZjd/Yp4N7vtL6sXAilEYKbEuyoKlb3jshYKlV2AJZX5cFAY3OgP/oSxrQcpRJYewiQxewrtkiRMhfK8ZS+shvP6dch9+7nwzyvHDsp99/VH92ALFZMY4VDpBB/8LFNKYls+iTUcJmT14GvHTfNigYU95NjzzqgCMrdlTzDOyRWI4FLID1b59ICV5+SHMWteGVbXMBPtuYLhCHmBjBp41NaRuPrRG5bgnRfOx4KGMmWqOw904R8e3oU/7epCIXlMllBRkGgH54jjYhLDlKspEm/1/EuWV+Pb96wl0axSedA9RBUhf/TMEfzrr/ZHHOJzNy/BbZcuxMKmcvjoQffo6QHc/d1XlNBcdposJK+U0jNhtmx7tvtQlL28gaoy/u07z8HbNzShqMBJnjVj+OmT+/Hzbaexp918QZWZsOtMjclcB8m+3gQVu7FDvPvp03vx46f2Kx6nFZRDjD3t2qmq5zxK6n/b5UvxgRtXxI1PxLu4EcbUgfodKkAea+4RN3rbKZccFawZoaIOE6SIVdYXoqa4CJU1pSgoiU3sUsfgPHMTHO5KvqXj5N0XIPFuiDz6KE0dFfTKRU6hi1LcBSg0lqU9kEccha8W5qOI7kN6n3FjFF7up/MDJPjRafAMeki481NV2WwU5xYhmB3E47/fhUd/+hLefOMg3n79ZtzzocuwanWzCHcx7Rb7ThLxzi62Myjebfr7jcqqfvDhg1jaeHa+j8dfbcSrh0vwx11v/cr7+KcXorL0x3bRSEi/RutKyCAROmGhU2Wp/bvhmCLeGSKSBkJACCSHwEyJd3dd3oL3kni3tiYfuXtPwv/DlzD2xlFMUGhZRoXJ0pfmrJpCOFbMQVYxFeB49STl8KMcZ3YcXIF3TjEc587DBD1IjO/vxASFns7k4VjXAEdrPcZJnB174XD0qXD4anMNcjcvRd4dF2J0bil+RwUs7n/qEFWkje6tNJNrlLHPJsDC2rUra9BCNsylsKwOCh3bdaQPcyoL0NpURp6OTqruO4KXyUOtmzziNi2uQhVV5uUjl4RLzgfWQMUt1i+pwvy6EsUbjo///MVO/M8zx7C7bSTh2FeycHZNK955xWTFX48vgENtw3iGvCu5IvG4JmyV58hVgy9dUYsWCnEuJKGN89098eIxfPE3B3CgI7LQxoLeOhqrqbZQKXjCRw6JhSzWbaYUAmsor14dceKcUYNUBOPe776IP+3rQduQeN4xqwuXVuHqNXNQWzn5vLJtdzv+vKcbh7u9CdkTLN4tqspRPO+uu+oiUznvVK8ongCH4LPnphK6y/+h+/K3f/4GHn12L3mC+rCipY7snUOVcQdIiMnCNefNx2fet4Ha8g18soq62h/nDlNfM1qciHdGhOx5n4tRBEm495Jn7BAVgxgadNOPOeMoyHXSDwyFqJhbpghn7GkXa2gph8oGKTSWxwoEuGosrYX/Q17poVzKW0dedPlUdKKg8OwfM7LY2463oU5OB/YU9Pu5TxIa4SSxkYTA7AnkUgity5mH1189iv/9/uN48aX9aFk0H5/6m2txztpmFFGevljXYo8VpFcR7+zaAyko3rFo9/2naunL01u/7tYUh/DBt3Xh2vWn7CKRsH5nSrz7t0cq8Nudrbhh1SEEJuoV0fOfbm43x0zEu4TZXzoSAkIgPgLJFu9c9LC6flEl7r1pOc6nIgWF+09TqOxzCP5hN/1iHHuFwPgoJP7srPkVcDRQRdW59IcqsjnOqVdy1Ix+788Y23IwcQOS51jWnFKq3loNR10FshZQIYiVjRg/3YvA73Yg9IyBYGZiJtlU0TOr7IzHAD2khI71nMlFqJNZirwosxvKad3kvVRRAgd5EDn+f/bOA7CKKv3iJ72RQEIPPQQSeu+9iDQpgmLBgr2s67q6/9XVdXfVtbfV1bX3XhApAtJ77733ACGU9J78z7nJhJdnyksDgvOtWSCZuXPvN/Ne5v3mfN9hX7v0eduR8va8HLORokIffOsGU4HXCb639cVJltB+t/IwPp23D1sOlU9ZnAtLtjcpYwbqsJflh/d2YT+vakaVePgEQR371OnfEVRVCnYdoEJl6rJD+GbZEfzjhrZo0yhHXSfYVyskwDiJytXXg72UVI56gIrcv328jqWnZ3C2uOuoFNV2uTgAACAASURBVPOvUcULAwiG/jmxIxrQ7Vquv1J1yUH4wDG6XjsoJbWmxvxQrnJrqfSkuttKKP/KD1sxf0cMzuT2MSxoGrWDvHF334Z0yg3NM7/wYBd7mV40Uq/D3P5nZ+NT6F4bhUc/24j9hJ+pds87hLBs775hzXH/VS1Qk9eIYsHaQ3hl6i7M2lQ+gF/wrml1DwwlvBs1rHjDCpVLWl8WIMn7k/MTtPly9k58O3cbTsfGs89mAzPv1TQ18adaakyfcKO80/Wld1QL3OlPARLHr6Iua8G7Z157H3vWbMIo3+oYtzzVlGuWNmy3Wdcyl8by0rSUFPaUS2W/uCzaRVA5TdWwH1/HgrTefF27GoJpGVTbphHKJfLPJJpOJLLcPo4PBuQQm3OdsU0eaZwXrys3js96WbjR2VXQ2Msti2YUvqhXvzaCq/HhQO5Dj8KOr+Ol00U2i73y9L7LpnlmHPXXPH0mEf99ewYWzNqEaqyUmHR3fwwa0AnVgvmA8DJUhLt6ji7V7Wx4V1FnppTwToBNIZjm+PeSTLMgyKWxnp4cmjfM0LYJ6BIe5xqAKsnBK3DbiwXv/vl1KwPslLP1B/wM/LThXQWeaHtoOwN2BiokAxcS3unpcz0qSp67pQMGta2LasfOIPXrlUj9eCHVdpUc3NF8wa0a1TK8YXb394VHv6bwbN+IqrNQeITWgBtvorNOJyDpsW+RNnV96c+l7toJDNz4wdU9gMcLJSDr2ABe3cLh2bwB3KhGceNNfTpd4VK+Wor0z1aX/li5e/o+MRweLeuaf2XFxCP1uxXIYg8xCFCoNrAKG2Jr7UGcE5VDHp0awbNdY3g14v1FoI+ZT+qPK5H00jRkH3QBwEkmwL5AAU+Oo5FFS+xhac9Xiw7glckEgHY5dZnP54UYoBF7AK5+dQRCqKYTyIg5m4Td7J0U3jAEwXQn9OKHv9P8QCrH2bvfXYsfH+uH/m3rGFDnHAJj+wjPvpm/Bx8tPoxolqRVVARTufIQ1XfDujZABJV1/i70Qkzi/PYeOYepKw7hhWm7jUtyUVEv2Bf/N6wprh0SSbdROU3mD1MGynK49btP4YNfdmD2ttP8IF/J3x/L6YQ1omHIX1hWfNfIlnkl6ipv/tc3WwiBizY/cXUKgndhwTk978aMGFCk8k6/P6WKskwEzDFI4HIwnLwI2MyfX1vpnv7NvF1Yue04GtTMUQwePhWHDuG1MWFAJLq0qsNfgeo7ltM3TX8qBO70+vHyYkkkzQUKUk9Z6zoTl4SnX30Hu7dtx6ha9XHNVLY+KsP7pQ3vXLtieLqMKi6TfyFHk4zWuK6qZNXVMMCWEE1usHE8j3FxiUhia4GEuATEsZQ1lsYRSVT1Kby8PAn4vaiO4zXh4wNP2smm8z0jRcAvIdm0B6jHfpnhvPcIa1IXgeyvV1jous15KKH5GtNzXn9ZOM3f83PnbMann86GF+c2cGAbXHdrX9SuTXd4bWjHJZcBG95V1CkpBbxzBGxSxFkKucLKXwubenHwThDqn9dvq6iVV9i4FwveaUE6NwKqKpndf6KK69DTVt5V2PVgD3zxM+Dr64ugoCBER0df/MnYMyg2AxcS3qk/Vc/Imvj6L31Rhfe1Ke8vQOpnS5F1pILKSItdfTEbUPWjG3FzRysbOT4JN0oGZ8GZep215E0tFRSevVvAO6KxgWtqDK3Iy7F6Xj30BdK+LyVQE9Tih30PftDzGhQBr1YRVPTVg7sTAMjmzXjGLpYis09N2jtLypoFBE5+EF49m5txMqnoS3rpR6TPpnqQPX3caldhmW4o1x4B7y4t4dGoJnvs+OQ7ZjbXnb5wM5Lfm4tMQjiXgqDXIyIU/v8YC89ezbGQZYMPvLsKu6Pi8ymgXBrL3uiCZ6A+If3cpwYjtAavV55LGS4s23SMqrsQ8yWVWdSpeEwn8Hriu2348IEeGNy+rlG7WWHACK9lgbHvF+3Dc9P2XLB1PDi0KW7o3xQtmlTnW0Dh/RAF2nYdOoPJSw7i8wUHEJXAcvViZimjlDFtauLRW7qgvpMhiT5In+EH+EXrj+KLeXsxe6fde9o5nQ+PboFHCfACCFZ1jch5+OWpO1lif7xcrg9HeDd6eH9T4l1YWODOUskJvHl5ehn4JoDnIzdRBX+HbNh5ElMX78XCTUfNt3rzGhjVpxk6t6hP5VTONaaeZhrTgoI5u+bAO30JBhYWMnN59j8fYPf27RgRXBvXTKZCugxhwzvXkycDWPFWnqJShX5nJ1NZd/JkPKIJzs6xd152hjsykgnj0lIM2JW6TuHv50M1Hw0veDAfgjTPrGTjOhvL957jJ+NwYM9JnI6PQdNm9TB4cBe010NEXjdFgV/HScshd+P6/Xjjpal0yz2DUSPaY+y4nmjaJrxUa7N3ujAZsOFdReXZRXh3OvbGfL3mpPKSukulrCpx7dgkOQ+0CSCF1UkosI+d4zIKg1yWgkzbuqIc09xW7l5shnbluCVNpavrscYtbF0FATXre4XNXT//aZmbKYNVSIVY3BpLOl8zsA3vSnpZ2NtXogz06dMHf/zjH3HNNddUoln/fqd6IeFdywZVcf/ISNzCXnce644g5b15SJ+7qUzqgIo8c15j2sKze1O4Vw9CNkvYUn6mC+4GfkBkGYtj+NzVlyYLbeERVhtufMrt5kt4pUbRuT1mdGMOlv2lbduP1Jdmlb5slqUr3mNYTjqpP9xrEA4SlLM2B25OT/izWO6SvmonUievQsa0sj+UKwzeebSqC+8R7eA9sB37+XHdVBzSYcEo7Rwj48AJpM1cT/XdamRvK8EHSoIc37uGwGd8F+xnCeXHc/fiDX5It9V3FXnVl8/Y6nk3ij3vBrWvA5XKb6TicvKaKDSm6mx8zwaQ0/T2Q7GYti4KG48l4IErmqCzk+uvSmU305l3HY1LNh6Nx4nY/K+78plpwaPU4mutU6Oq6BNRHa0a55TzFhSb9p3BEpbxbqGj7Wn27ksvxITEcd8qNCLpwZ531w0MQw2WuDnG0ehEzNkeg40sERfEi6P6xo78GWhXPxDD29VGN/ZDTKEByAcLD2LN/nOIpbNweURJlHeWSk6wTtBNvcP0ANNSzHlbNIe/C6TQPEvAdpbqKEHaYL5nhlBhLGBt/a5whncaV+DFUt4VpXo6Q7XWU69Qebd9B0bXpPLOhnflcTlckDEMtCc0O3kyCueosktPYw+7Kh7wZ1lsFaqXA9hjzss7p0xcl5Rj1Woq2FqAjwyyqdyLOUXwtnIX3n1nOlV86Rh2VQ888PCVqFKFD9mKAL+Oi9y0bg9+/GYRPvloDkaN74dbbhuMLt1yHt7ZcelmwIZ3FXVuXIR3Vj81R5hmAT1HsGdtJ0Xe1L+tLXLWRSnUHAFeUSYVglt//bxpvv546vlWkCuttlUUpEgrzNxh1LOdzdglUQEWtC7laNJbu8xYlkLRuURYc3PMr+Y06e2C35wKKye2xizJfE1SbHhXUa+wChn3ww8/NK5Ku3btwsKFC7Fo0aIyH+fxxx9HixYtMHv2bHz++edlHs+VARo1aoRJkyaZtbz++us4frx8nlI7Hrtbt2544IEHMGDAALzyyiv44IMPKP+Pc2V69jYXKQMXCt6JYw1uVxf/u787GhA8pT4/DWlT1tLIoPSqO6m+3IL9aMxQAiDkSp7Z+8WNIMHvgaHw6tEcbnzSnc3m9ekrdiDl1TnI2pv/eD5/HgSfcd3h2fR8GwodJos30plHTyFzz1ECu33IjGHfrO1RyOb3SxVUAvrc3h/+T4zJB8iyWeaSxSbZmYdOIHPrEWRuOY6sfSf57xhkR5X99VcovGtTFz4TusN3fO98y1GusqJjkXEgCpnsR5W5m3PhfIzCsoQljx5UDfjeNQDpw9pjHQ0Prn52IWKL6CdWqrzaO5V7BiQkqs5S8gYsn/XkP2IIog7EJKMKX1tN61Yhc/YgnErD0dPJSOT126yWP104vU1/PCukajtFYHeK28UR0lzoqOpL4wxCRmfA5jiP6HMpOM45xpdgflqictOQRjaWYYU1ZjwB1CHm5FwF9PS70PmrqOMF8BqqTbhaN8TP9CTcThfeeJYMllfkV94NMH0NCwsL2ulP2QKkZ6TnlRUKyDnCO42R18+Ofze97JxMBAT/LCBoSm9zVd7eND9QmWRRJgGCgv966S1TNju6VkMb3pXXBXEBxtF1kZLC3nk0msrOzjIGNm4U2vH/2TORXyqfzm0pkGM+cX5S7HinK8v8l8H2I8lJqXjp5Z8we/pavncF4KmXbker1vUR4KSIL2hZ+/dF48dvl2PalFWoVTMI9/9hCDr3iEBgtfNmlhcgHfYhSpEBG96VImku7eIivLOAVHFKOEfg5Lytfvbt0tA8hV5R8M5xnMJgnNZnwTX9vbgSXseecI7luI4QbeVzq0zpqaUmlNLN6sHnallwYetyBoHWdpq3wrn82BGESuG4aV8iVu4PywcqtZ8jqHNci6vzNQe34Z1LL5eLvZGedIaHh2PKlCmoXr26kY/v2LHD/Pvjjz8u9fSuvPJKWPBuzZo1+OSTT/Ddd98VO9748eNx9uxZaJ+SAjGt48YbbzRfenL75ptvmnUcOOBiCVuxs8vZYOLEiXjmmWdQo0YNTJs2zYC8mJiYfHv7sEfHH/7wB8ycORP79+/nDUuKi6Pbm1VEBi4UvKvO3mfjezXEf+/sahxlEx78BBkraKZQyl5OHm3qw7NvM5an+iP9l03I3M5m5cnlo7wATSDce/Bm95Gx8OqUUyqSzZLZzF1RSHz4K2Ruzm/m5H13L/hc1wteLRrlnaLM46eRvmAXMlbuocHDcbrMlo8BlM8tfeD/5Nh8pakZu44hfdlOpK8/gCzOMYtKJZW0llcUBu/cmwQbeOd36+C8QwncZaw7iDT2y8k8TGjHEjEDK9OLKyYsZLYstfa9cyB87x6EKA4x9t8LsJtOo4lUZdlhZ8DOgJ2B8s5AScpm9ftTsE2qOw+WNWYRvIisCKcIuDgq5QTmklkGKXWd9vNmSa2/vx9NBc6rLy1XUY2pQeQ2q22tstmiSh8F755+5V3s2bwVo4LrYtz0spVc22Wz5X1lFT6eunKo7FZ/Csy5KJIrdMD/vjED335JcyyaaPz79bvQuXM4guh2X1joGktMTMTPP67B9J/XG8fcO24bhJ79IlGLBlLutkHFhbsYSnkkG96VMnHF7lbO8E7HsyCVI3QrCOoV1xuuMNimYwhsWY6q+rcFCouCjIWN56jyE7yzoJnGlepvxPM5zniOMNI6/oTeUb8pDy5sXc5gzVLV6RiKgo6jvNUKGv6bkmUZU1jhrLJzFbTmuzZseFfsS+VS2EAyc8Guf//73wbeKXTjtWHDBvznP//BTz/9ZJrUljQEt26++WY0aNDAAMH58+fjrrvuQmys3OwK/oDbr18/PPLII4iKijJKvaVLl5bosIJ3Ut09+OCDZj+p4r788kvs3l2466XW3KpVK3Tp0sWsc/Xq1di2bRul+PGFHnvChAl46qmn0LhxYwM6hw8fbuZshcYcPHgw/vWvf7ER7qf4/vvvsXdv2d0wS5QMe+N8GbhQ8K5T0xD2kArDHwc3RcaS/Uh69kcDw0oTbnSs9L29Hx1JO7KGxBNpCzch9X+LqDYjKC4lDMw3D6qC3FvVhN+DI2gEQUBIkJ9NGJa+YAeS35yFrP35+zl6jmoN35v7cduIvD53adsOIPWTJciYsQXZZ5JKs8wC9/Ee1QG+Dw+DZ0S9vJ+nLd6KlC+XUt3HnmAq6XWhdK8kEyoM3rnRUdR7bCf43TcU7oE5jfezaUKQOnkNUt6ZiywaFJRHeI/qQvXdIJxtVhNPfrERM9cdo2Kr/HJaHnO0x7AzYGfg8siA4F0TVkpbhhVF9byzetMJtgms6UtiORmvyKhCf9fPEhJoPBAbh/iEON5H5jyw9KaSLjAwEFWr0rWY95uCeYJ+xnE0t++dlHlmPBlfFGdYwZ5pz/7nI+xduwVXeQdj7OJSKrxzT6MN7yrf9WwpO//7n5mYMnk5PL2y8cKLkxDZsiH8Awo2rtA+qalpWLliJ775eimiT5xFd9733HPXMPizXNcz1/268mXj9zVjG95V1Pl2Ed65Wj7qWMbqDJUKU54VpKwrapyCyk2lXuseth9TNzUzmSpoTOv4jiW9zmNJreZYqiqYVxAMKwqQFfYzRyjoeBxLIWdBxMLyoXJfKQIthZ7WqRw7AkTH8tziVJL5Likb3lXUK6xcx61WrRr+9Kc/4f777zdPpPQUNSQkxAA2AbwRI0aYG7KSxhdffIHu3bubmzHdrElFp+MsXrzYwMGC4u2338a4cePYD+Mk3n//faOcK0moB0vnzp0NvJPyTfBx7dq1lNEH8Mmv/28Amrbv27evAX7Dhg0zT4pV4qsy2PXr1xe67pYtW+Luu+/GPffcYxR1PXr0MIDQPEVmtG3bFq+99hrUF08A8umnn8aCBQtKshR723LOwIWCd6O61cetg8Mxsll1pL61lP3PliDreOmUAd4P9mOpZi94hIfm9QpKeOYbpE/fiuzDdDMtJ3jlNbELvAa0gEdIMOdK97dXfkI2m+f/BhBW9yNMHADfCT3p/prTH0sf4tKWbCFUW0aAt73c+vq5tw+Fz43d4Httv5z+cvpwR0fB9PX7kPzOTGQuppq2nMtKCzWsYMmgZ69w+D44BF69WkgmYuaTeew00n7ZgOTnZuSoISUnKEN4dmzGNfdBytg2+HLhfrw7cw+26TzbYWfAzoCdgXLOgOBdg8AsA+/GjxpUpGGF+plmZdFggv/zYH8yQ9pI4Mz7cq4T7WlWH2xhKWvsuXPsh+dj7rvc+V6p+8fExCSCuwDo3ik0tN55QOfwnpkH8ngPWqRhhQXvlq7DyIwAXL21bImx4V3Z8ncx9tbnk6SkJPzrHz9gxeo9aNO2AZ59/DoE1qhSKIRLpovtsSOn8Pqrs3Ak6iS6dm+ECRN6ILxp04uxBPuYpcyADe9Kmbhid3MR3jlDLkEj53BUg+lnzvDIuTzVEWYVNU/n8k/HclJHYFfsWsu4QUG96goqTbXgXWGHU+4eGN4+T2lXxmkVursN7yoqsxdvXAve3XTTTZgzZ44BWFKhtW/f3qjk1N/t2LFjplzCCt1Y6Umqbs5ULqp9HEOwbu5cKlL4C1Yqtjp16qBnz5747LPP8MILLxglXkGhElOp787x5u+jjz7CE088UeLEaF66QaxatSpWrFhhFHSjR49G8+bNzfEFBq1o0qSJAXB33nmnKdfQU2HBuDfeeMMo/7ZuLfyucOjQoWYblc5eddVVWLJkicmXQtDyhx9+QN26dU3JrNSEP//8c4nXYu9Qfhm4UPDu3mHNcdfQ5mjl74HEP3+FjNV7kc3m3aUJt7AQ+D82Bt5D2+cp3TJPnEPKZ/PZR289svezbLQ8giYJbnK/lAFDJj+enUukLKIAdaygVb2q8LmmG/z+OAy0gMv58KY+eRv2EuBRgffj5vKYEYEdVYHNa8L7ZvaaG9vLKN50DrNjk1g6fAyJT36HrD1UBpagB1dxEysK3mmtHvyAEPDadfBoUAtuPt50yctEFp/ep6/YheTnf0H2sbKBNvf61eE9vivc/jwUa3bH4InPN2J5efc5LC4J9s/tDNgZ+F1kwIJ3Q/t3w/jRgxDg4IDsnADLGdYyqLB+rvd/3f+dPn0ay5cvN9Ub+t6x46dwgI7dAd5ZaFCvDoFdXWTzflD3kh07dUT9+vUJ+Fje6ADvsvh3qyqjSMMKG979Lq7PohapKpljx47jbw9/ys8LKbj2xoG4+dYBearQgvY9uO84pk9ehs+/WIVhg5phPFuAtOgU6bLBxe8+6ZdIAmx4V1EnwkV4p8MXpHgraFpStqlH24gu+fvpFGRm4Viy6jyWxnnhpn2/KUt1Ln+13GalSlPI+dYZJFpjO/bFc/yeMwQUYHMcwxGEWXkoyJSjKJMJHc8Cd9WrfpnXW89RSVfUabby2r15X+Oua/XiK2ifEoE7DWAr7yrqFVZu4+omq2HDhsag4ujRo3j00UexbNkyo7Z78cUXIfMHOapOnjzZADUrgoODDbDq1asX3nrrLQPoLLinmy7tp15wUu699957BmKpjFYqtL/85S84dargxvvadsyYMeYwgneaT1lD89Exb7jhBtP/7u9//3vekPqe+tVpvprrwIEDjUpwy5YtpuRWcE43q1LtSS3oCDAF6J599lljWqHyWIFBgTpFu3btjGpQ28gw46GHHjI5tOPiZeBCwbvHr2mN+0ZEoAZ7sMTf+g57s50ASttknE6Wnle0YJ+5nvDu2wpuVKBls3F55j66ms5YS1XfGmTvLV7V59GCbqkTe8CjFg2W2NNF6rX0uZuRtSP/69CNjdE9ujaCz1gq63gsmUNkrNmHtK9WnT9x7ELv3oaquOu6cbsedJ0l+ONrRNum8wl48qvTuWaW9RbQiN6dakSvga3g1T3SjJd18ixSv12FzA2HC74w2EDdvWl1+NzC9Q9uD4+61QnM6DaXmMKSZLqxfrwQGesPFXgs5wG9r+8B7yFt8r6dTCORzF35zWyKhHfaM8gXXv2bw+/+YfCIqGuAp5zvsmOpVnxrJtJVOlwWpRxNSbxHd4LPMxMQdToRd7+1EnM38fqxw86AnQE7A+WcgWKVd3pYwmPqvkdfVm87x350gm3R0aewhQ86Pfhw5zCNi9Zt24Mtuw7gTEwiTVyyUTXIG21bR6B7p7ZoXL8GH96eNRUSevDpqLAzffUIZQTx9H19Gb8CJ7OLMza8K+crofINl8h7gAXzN+PDj+egScNauI+lr+Et6xe6kANsATJzxnq6yy5Fs8hQKu46o1uPSPgHBlW+xf/OZ2zDu4q6AEoA76wpCFCphNM5wuok/KY/m+M+Vjmqc1mo4Ft03C9mTI2haNGgcJVCUb3wrONZYzrO0RrT+WfW9y03WqvHnPO/rbGKgneOgFMATVHcmnScn5a55ZX8aj9rH+uYzn3vHPOqv7uau0IvIxveVdQrrNzGVXmslG7ffvstXn75ZQPM1JtNMOuWW27B//3f/xUI78LCwgy00w2YAJf6um3atMnMyxneyaRC8E4AS2PffvvtOHGi4A+kV199tYFrgmUqXX3ppZfKvFb1nlO5rsCclHiDBg3KG1PHkipPzroCh1LIjR071ih8BOZU+qq1ah7a1tF4ok2bNvjzn/+MW2+9FSoR1jabN+eojrTea6+91owh9Z72/fXXX8u8FnuA0mfgQsG7f9/UHg+MjITP6XjEjXsN2UcJvQtSsbm4FLc6LAMZyPHo8urVlU7hsnAkwMvYcQRp09YibfI6ZB9nf0Yq5goLlXz6PzsOHk1YfksolzpzLVI+mI/MZQRfDuFWLwhe7GsX8JfxcPP3QeaJMzzGeiT//af8Q9MB0aMdAR5LTrz6tII73dr0KS8rJg5pM9ch9f3F7ANHqOi0bo+u9eFzK0uBr+5pxsvYH4Xkf/2M9NlF1D1xvR5dG+Qcq2/LHICncmGqGVOnEmAK/tE4orjwf2oc+8kNzNss7urXkbGcvfMcolh4J2vRQG/4XN8TPqM7w6NFvRzFIiNtzS6kfs5+fDTvyD5F5WJpgrDSe2R7+P/nFiRQzTjxlWX4hX3v7LAzYGfAzkB5Z6BIeCdwJ5hGaCdAZ1xmCdHU386DD0QV+rceah45cgSbNm+hUUAVzFuyFis27MfhE6lISfM222Wnn0VduiwP7N0O117Vm9UP0YiMjGQ/ZDmDVjHHUViQ0Bpb4xuAl9tjz1q/De/K+0qoZOPxWjx9KpZtcWbi0LFT6NunJW6Y0Ad+gQX3ujt2LAbzF27F3F+34MzJeNxyW1/07NUMofVqcOG0urWjUmXAhncVdbpKAe9KOhXH/nXat0QuqAUczFLwOffUK2pegmpSAlpArig4WNz6nAGdpTB0XKejKs+CnYUd33G8gtR8xc2nXH5uw7tySWNFDqJS0jvuuMMo09Tr7cknnzSGDQJTckoV2OrduzcOHjyY189NBhRyW/3rX/9qSmd146Z9pTyTas8R3gkOSmUnNVvt2rWxa9cuA8cczR0c1yeHWs1Bvfc+/PBDAxWLC5XhShU4Y8aMPHjmuI/mKnWdSoEPHz5s+s8JKKrfnf4uleHUqVNNnzxBSwHM1q1bGxj3/PPPmxJc/fybb74xffgOHTpkSj40V/Xn69+/v8mBAN0vv/xi+rvUqlXLjKsxpEAU6FTvPTsuXgYuFLx7cVIn/PGqSLhFnUPc8JfoOEuwVsZeaKgVAK9+zdhvbjD731HxFeBjYF3m/hNI/mguMqZS8XWOpbmF9MArd3in0+hHp9rIGgRiV8CrZyQBXtWck0u32sR/fY/0WezLdzynjNyKUsG73J09ejeBz8Te8L6iPdxzG1JnnUtCKnvtpX5ME4+jRZcQlwu8sxYS7EuAR+fdMQR4fIovIKpI/XU9Ur9YbgBeqVxnWbbsxfYXVd67jdwzG9c+vwjTVh+9eC8a+8h2BuwMXLYZKAreWX3sLLMy07KAX1LfeXt5w53vVYJqapuieyKVwx47dgILVm5guSyNAUAVlF8tk7uEmEOIO7MH4Y18cN9NQ2n0xYcxbDvQqFFj01LFmA/wgZQ5lpxneQxzfEIaL08vAwzd9OAkN2x4d9leki4tLCUpFbu3H+H9+2R06NAYVw7rgE40nnCODLa1OEeV5tzZG7Bg4TacO5uEAb1bYsw1XVneXdW0yrGj8mXAhncVdc4qGN4JTDmaLJS4nLOAdVuwy1V452gEsXJ/mDF8KOs8LPOLwk6LBSgdDSQcS3H1c2cDisLKhCvq1Ocb14Z3FyTNZTmIjBWkNlO/O/WCk5mEbsIE2uTAqpszwTuZTeR9bmXJrICVVHkdOnQwT0a1j1Rn+/btMzdeQUFBGDVqlDG+UOiJqnqiCGSpFFZwUDCtZs2aBvZZ0jyEuwAAIABJREFUIXjWrFkz/Pjjj/nKUAtao46hklVBM6n/5OhaEBQUfFPp7/XXX2+eHgvEac0CcI8//rhxipWiTv3+FJp3aGgoXn/9dbz66qsG3k2fPt2AvzVr1uDs2bNQ2bD65Wn+unnVevQzKQvV/0XKQWstjz32mHHa1XZ2XLwMXDh41xEPXNUC7scd4F15GEvQ8dS9Qx0E/HU8PCPr55RsprDE6GAMEh7/CplbqcqOzXH3cw5PPmX2f47Ku8YEf8Up70a3ofJuHNz8ilDeORxAc/K9neXmV3ZiX7qcJ98ZBwkVn5lKgLcln/quLPBO43qNag/fO/vDs0OY6c9nTCMORyP1J7q+vs7Xr0wjCgp+7vN/ajz3HZD301Ip7xzH5vnwGUt32LsHw70hXbr12ZKGGqnfrUDya+p/d/490+WrnipDA+/evY1DZeHaFxZjug3vXE6fvaGdATsDrmfAEd6Nu2oQAv1zlHIK3bPJgEv3TBZM0+9QSwVnHGP5/nv48CFzb5SWlo6pMxbgdGIGjpwOxLnUWqhVL9SMFX0sCicPr0WQ53GMHNABN904xvQHbty4sblP0rhpaWl5D4gtEwxLead7RMfyWhveuX6OL7ctda1EHTuLuby3mD5zPW6/uQ9694lElZD8lXtZvOeKJbhbvWk3vnhnIZLj09GvbyRuvqUHAtmX0Z2fW+yonBmw4V1FnbcKhHcCVyOe32tmXp5gqqiy1YLSVBHwTmt785eNv+mtV9A6reMLGFp9+dTLz9HV1tk1tqJOd6Hj2vDugqe8pAesV68eRo4caVR26n0n6KQbJZk2SG0noCWFnbM7rEwupDxT2ahUalYPFD8/NiB2iujoaOPcKlWeAJfA1/jx442BhTO80xNcgbKPP/4Y69atK3I5gmf//e9/DWh7+OGHDSArLAQnNdeIiAijgJswYYIxp5DqUOo5wUr9W6EbVt0gqOedxlf/OqkKNW/dxCqUD8FOOcxKqaccaWzlTyEXLAFBS62nHNhxcTNwoeDd0ze0w/0jIxDAPmhx172B7IMsH007b/ZS6ixIeUATB48BLIG990pTQmvWRKVb5s7jSH53DtLnsPw0Pu03h/DkTWvAS9fDPTTYGF8UWjbbKBje13aA/31XEd55F14263gEGUuohJY95fxuoDMsQ33gUr5birTvWdK68nw/u7LCO/DDpZdcX/94BTzbNj5vGnEkBmmzNyL5hZkFAzz28vN/fAx8b+ydN/MywzuZd9SsAq9BrRDw+NVAVb73ebghY+cRArzlSPvfkpKf6ire8L6qA/xemcgPHqm4+fXlmLU+p1WGHXYG7AzYGSjPDFjwbki/LhhHt9kgtkqwQvdBjiYVuvcRyLN631nwTvdsAnjp3H7q9AVU3PnhYLQfjscGlhje6cGndYx0wjz1UtV9maokbHhXnme+8o6VwV7CG9ft5wP75ajXuDrGjO2K8PA6RgnqGGfOxLOKiPfn785ly+FMXDGgDcaO6orQJjXMdeXYt7HyZuP3OXMb3lXUea9AeKcpq8Q1LbuucVeVSUN5hLNrrStjlmfZrOPxCuuf5zwnlc6qVFfbK5QL5UYxtld2kT3+XFlfmbex4V2ZU3ghBlDp68033wyp8ASoJCVX6eeOHTsMEBNwczRqcJyT1GnXXXed6WFnqe6snwtm6amqIODbb79tIFfHjh1NKaqgoUpNnV1nN27ciC+//NIo2IoKzVm96wT5ZILx1FNPmXkWFnLOnTRpkoF127dvN6YYUgt27drVjBMeHp6nEhSsk4uuSl5V7qp1aF8p9Sx4JyWi1iVjC7nKStmntcnhVqGnyoKP6qPn7MR7Ic6pfYzfZuBCwbuHx7SEHGcbIhPxd3+IzC0se0z6LVAr8BzV9IcHHVZVilloqGRzSCd4tmwIN5pPmHVRgZe59agxosg8fN5NWWO4V69G0NWEpa0sK6FaT+VHmYdPIWMjS+F3HEN2PHvC5rbLc69DeMf+MR6tc8dOSUPmgWikL6IhDfvZIZXrKEhFSOjk2Z5lrYM6nC8hXbgJad+uRPpP591nneFdFptOp81aj4zN7L3HG2xXQv31PDuHwatzc6oPc3sqpVKBePIcMpbuRUbUKa5JbrkcT2o4b5ZdhdeDF8tqPJrmGFAp0mZv4foP02iD61JvPioS/W4eQHViTqlXdgJNMTYeYC+7Pcg+yxxRCfebIKxzb1ATvsO6wK1WoFl75kn2CfxlA5IfK7lBjVvNQHiP7Qyvv4/F7mOx+NP7a7Fwa/7z6UqO7G3sDNgZsDNQXAYE7+r4peHK/l1x7dghqOoA71SyqrLDzIz0vHJZazyBNN0nCoCo2uEwAd652DgsWr4RSekeOB3P75/2wJnEXDVU6lkkxe9BzapJGNm/Iwb068mx06m8a2Luq0xvPcI/qe8MVOG/VUKbxi/BO4FCG94VdzZ/Hz8/uO8kVq7YgRVrt2MCjbVatwtHULX8qrsTNMJatWovpk9djwPcfvTV7XjNtUZE84bwKsJR+feRwcq/ShveVdQ5rGB4VxHTdjTMcHa0rYjj/S7GtOHdZXuadYPl4+NjAJdMJtSb7o033jBAywop3e655x5IpffVV18ZUwf11hPkEnCTqq04dV1hCVSZqspRVQorQKZjy/G2qFB5rACioKRcZuUC6xgCc9Upp1evPd1Q/u9//zM97uy4PDJwoeDdxAFhuGNIOHqyT13y09ORNncjsmle4Uq4NQuB15Wt2EutW5Gbe9QJgVswYZHD0+bsVJY4nY5D1pn8febcgwII8Krm9MnLjWwqAbMTkgmu4pGddL7U1s2fCoc6LAGlcYL1ZDpbYIzbZcUlGZVfYf37zHFoJiFlnyJ15hqaSaxExqydeceVIYYvy1x8774iz+hBphhZZ2W4UQAcKygL/OConnfuoTwW4WXemvhhE1SrZRLGmTVZ43mx5KomFYeBfnlz0z6CczpuVgLXpX1VmkUQ584cmJ/re3TMzYw+jezk1EL7Cbr5eHF8PjRjybDOR+YRlvHSSCPl6RmunPJ823g0r2eMOTJv743ZVNy98ONWrHPBTbjEB6pkOwQTDrdpHIxGNQMQl5SOpdujcS6RYLk8ytErWS7s6doZKK8MCN7V9k0x8O66q4dReXe+bFaOr1LByf3VPLxVLzo3Oo3zPknVGfpTvyP0oFLqu9179iCer8kt2/cgLpEKZLdgCgvckZCSjIzUc8hKO46m9f0xZuhA3jt6mge4DRs2Mg9NrX56AnbW72mr557uM3U8R6WUXTZbXldA5RpHFUErl+2mOcpBePplYfxVPVCjVgg81LtO1ysV/9F0aV++Yhe/dkMOs21a1MeYcR3RrHmoeShvR+XPgA3vKuocVkJ4V1Gp+F2Pa8O7y/b062moVGuCW3oCK5OJTz75JN96VYYr5dqQIUOMkk/qPIE8mVbI/dVyZi1Nknr06GHccVV6q750Angat6hQfzyp/qS8U78+GWk4hkp4Nd8rrrjCqPgEF9Ufz47LIwMXCt4NaFsHNw8Mw8RO9ZD2HUs5359N51XXyqbdGlYlvOkG/4dHu5R0ladmE6q58cmzI8hzaecK3Ei9+JLfmY20H1cja8/pfEfyGtYGvg8MMWWvKjMtS/lKtgAdc6Abd/Xou9gh4Je+jn0vP1+EdJ77koZXvzbGjTexTxjemLYTXy86gL1yEv4dh8STV3Soiwl9mqBj0xCcOJuM92fvwbxNxxFLkGeHnQE7A6XLgCO8u57wzrHnnUY0RhK5pbJ5brNO/eekmFMVg1qjCI5s2LgJJ0/xwYhbFSrnUhGbGI9klsNW83dDm4j66Nq5E47zXrBz586m5YlUdVZYffZ0XCntBAgtSOi4Qhvele58V/a9Dh86jkXztxrjiT4DW6NFi4YEwV7mGk3lA7Yz0bFYseoAzSm2IzYukdVEBHcjO6NhWG34OqhKK3sefu/zt+FdRV0BNryrqMxWrnFteFe5zpeLs23atKkpI5Wxg8wlli9fbkDazJnsN+UQgnrqRad+c3K11U2ebsj09EzGGAJpUuAp9H09iX3ooYfMDZ2g2axZs4zJRUEhE43//Oc/RsWn7f7xj38Yl9zCol+/frjzzjvRp08ffPDBB3jzzTeNQ60VWofMK+Suq3mrDFf96tSIuaShG1iBTakOFa+99popr5WDrh0XLwMXCt5F1g8yoOGJsS1ZynociY/STGKL69eR9/iuCHj1hqITpTJX3rBmnU5AxrZD8OoUDrcqVIw5OPLlG0DbE3QJdhnXPin2itnWlMcSrvHTU075qatBF9yso2eQ9PQUpP9KwwqncGN+vIa3hv8D7KsnNSBNGkoVnF52InskxVBpyFx4NGK5q1Pfm7xxtX6VF5scEPSxT1+B69d2Vvmu5qUSLldDboyESanTaJ7B/oPZ+86/v7g0BA8lB1vfe69ADHvpPfDOaqMwiy7EhMSlMct5I2XDndeNu/LC/zKUz9yS63I+VN5wOqVv3t0No7o1QJ1gPyrv0rBsxyn88d3VOHCS5cyVMJQ+Ly7MO/faT6HRSSavywpOZSXMlD3lisyABe+GGOXd0Hxls87H1f2bQvdqzg9cdC+lVieHDh9BgL8f9u0/gs1bdrA3cI5pj59/EDp1aIvIiDBzHxQQ4E+w0s48zHUMS22n7zkamTnPxYZ3FXlVXLpjz5+3FQd2H0HdWlUxfGRPtrrgXPleqtY0x47GYMmSvfj5h+XwppNx/36tcO24rqhWp9pv+uFduiu0Z+ZKBmx450qWSrONDe9Kk7XLbx8b3l1W51SlpAMHDsSwYcOM4k2QTc6rcm4VuHNWsmnxMpW47bbbcPvtt6Nu3bp5+VDPuO+++w6ffvqpAXjqtacyWJlHqHR10aJFpp/dlClTCsyhnto+88wzxjRDLq4yuXjnnXfY52KV2V4ATkBOsC4yMtK44qr/nvryCaqpvFc3o2FhYejbt69R20khWKNGDVPKK0dczUFlHCWNTp06GWXhVVddZXZVDz8pFNXPz46Ll4ELBe98vNwxpntDfPEwzRFYcppw30dIX8jSURdVQh49w+AzqUeRiZKyLZMlIZlrDiKLZZXurWrBs0dTAqwaBe6XfS4JmbtPIHP7SfZoqwaPlnVZ4pr/g5O1YzYdWzPW7mOft2S4h9eCR1itvBLX4s6eKbE9choZ07azVx7Be3IBvf6ktiOccm9f1/Thc6vB8t/cUtvixs/7uUAZ55m+YDeyth8nBGTPvb5hcI+sx1La38JAbZt1/Cyydp7k1yl4jm8Ld97Uq0edY2SdSUDm+iMG4Hl0acRy40CXp5TF0ujM1YeQwf2zjxLcqY9eSYLutX5/GGLca4+cS0afv87CybPsu3cJlYaGsHy1ce0qaFCDJdKEeEt5PZ2hQUpFlq8K3n3yp94Y1rkeqvE8J/Da37jvDO54c0WlVSXWq+6Hwe3qGiCp+O+MXVi/97StJCzJ68XetswZOK+864brCe+clXeOB7DMKywHWOef6aHspk2bTDsSDw9PYzKRlpZqYJ+Pr58BLOppFxJczTx0lbmXYx87jVfUMRyPZ8O7Mp/6SjVABtt1xJ2Kw4JFm+EX6I8I9vsNa1xH5u44feI0S7X3YumK7dixIRoNGlXHgP685+8Yhjr1eP/Ce4uyqPsrVaJ+J5O14V1FnWgb3lVUZivXuDa8q1znq4jZyh1WkEvlqlLRqWxWYEsqNrmyHjhwoNC9W7VqhWuuuQZjx441phhWCN69++67xhRDN3KCZ3fffTcaNGiAadOm4euvvy60tFYgUf3uVP4q8CeFnsCd4JxCT23lICuzCUHG+Ph4rFixwoC02bNnG6CntXTp0sWUbwjiyQRDMPLvf/87fvrpJ+MmW5pQubD6AN5yyy2mL6DKegU3VVpix8XLwIWCd1phrxY18dytHdElvDoyv1iJ1C+XUX1HUwYXwq0ae7MRsBUZUumwZ1s2+7sgkYA50JtAjBCMcKPAUI+7+GRkU8Xlxr5GbnJGZV+7AkNjE0SpL56b+rhJ0ScFniuhfZNSkR1FxUVRDrsajyDInXMGy15QUvFdrpIw6yRLSuPY347Azo390NyC6PZc0FgZnBfNNxDLHMSlwr1hsDHv+M262DcwmyU5Uh26VWd/HPZmcjm0L8+HclxicMeDeA3twJLZPojt0AhzWRJ679srkcCee5dCSKTZtG4gru/bBH1a1kIQr7MUnt+HP1yLbYfPkdGeNxuRmkyKPGfmaIkYS6rUE7y7Y0hzTOzfBK0bVTNls58t2I+P5+41cLOyqdWUy+v7NcGkweFo14TXIWPOhuP47/SdWLGLZiuVbUFlvEBD/DzQiOBafQ33nkzEKT7kSObr9WJEkLc7AvjwJZ3vYzEprhnoXIx5ltcx8/e8G5rPbdb5GJYqTiWKCv1bJa1Weau+r/53eogrI7I4GiGlsqWBe3ameZiqe8Zg9reryQek6nNnuddqP+t3s/7ukTumHEELCxveldcVUDnGSaKx1dbNB3AqOp79qENQmw/e4nifcfxYHKtaDuAITbrS2ee2cZ0gtOoagZY03KpZk0ZdDiXZlWOl9ixdyYAN71zJUmm2seFdabJ2+e1jw7vL5pyq9PXaa6+FXFuDgoLME1L1hVN56YYNG5CUxA+8RYTcXEeMGAH1nRM4q1OnjoFa6pPnWJqqYwi2qaxWPVQKC0ExQUTNS0YUAmYqV7XcYDU/qfsE7dTjTmBvyZIlmDdvnrnZlOGFFIECeAJ3Kt/Q9oKGTzzxRKnKZR3nqjXI0VZPnz///PMCVYmXzcVRSRZyIeFdQ4KkCX0a4+/XtYXPkXNIeX8e0qasJdgp+nVSLqms4kNlHZ84h4dS0eaJrOhzyDxG04WUDHh1aGIcWrPOxCFzj1RorvXiK5d5XcBB3MNrwKNVKNyr0oWOzC59p8BpFtxZbuNBUw1F+haqFvfFEOjRjOJiBqmWwKvfn0bAe1hbbCKwe5FGFT+vPEJ/kBKq9ypoHSrxHE7l2wMjI9GHKk+p7s4mpGHCC4uwhj0NE3lt1ajqg7Y0lYioV5Uf2jOxYf8Z7Dwai+qBPhhElVmAryeOxiRhy8Gz2O9CuWsdAp327HEXVicQdVkuq/09eVzjTEkyqLG2H47FDh7j8KnK05JAMPL/xrXGfSMizboU6mv46CfrMHXVkQLNnCvotF70YcPprj2gdS305vtVIM/v4Zhk/MTrfs2+00i6QAAvgCX0rUOrICw0kIA6CClU6S7dcgIrj1z+vSZLUjYrqqxqhXR+OSqZLIBnqeiSk5MNxIsnvBPE1/uugFyVKgGoWrVanmmAMcPgWMYMg6Fx9Nr25P2ZKZktomWBDe8u+kv3gk0gMSGV9+On8Ou89agVXJXwN+cB3bGoBESfiMOJkzFsP+CJZk1qo1vXhghtUheBVQOLLLu+YJO3D1QhGbDhXYWklYPa8K6iMlu5xrXhXeU6X8XMVuWy6h0n1ZtuuFTyqn53KpdwJfT0Vao6KfDatWtnymIXLFjgyq5FbvPggw+aHnO1arF0UDd9+mBOVeDRo0cRFRWF77//3pRzOIeUfi1btoSUgQJ4UtrJPXfnzp3s1ZJc5nnZA1xaGbiQ8M6XpRotaT7x0YM9EV47EO7s/Zby+RJkLN1dqFtreWXLvXEIvO/uDe9erWji4M3y1ZPsi3eYbrHJ8B3V1SjpMo+fQfrMTUj93+LyOuwlNY7XNZ2oYutNF1gqGPlSTv2V/TB9qBKJqAfPsJzy/dRZ65H2wzpkbYq6uHOnAtB7ZEeWyw5AQuNamLb2KEHOetPr7lJRYakUfNKgcNx2RTg6Uk2aRXh2mgrG615chLUsYdWH9G7Na+APhHsdwqoTOmbi+2WH8OuGKDQPDcKfx7SkqscLu6iU+IHf/3TeviLBpC+P169NHQKuCLRpFGz63E1fcxRrCQpVsnv30GbwoypyPY89efkhfLf0UIWW7pbnBSLl3e1DmuEurqElFbbKpQDos99vMSYcl8o5L881FzbW2I61eS6bY3C3xgbcpBH6vvj1Rnw6fz8Onqs4qF6bSuXahMMhQb5QCXO/5iFo17Q6wupXw75jsXjrp634fFV+N/rS5COS7tqN6Druw/J8neeTVObuJqiNvUQUtSWBdxZsE3ATvNP5siCewJ23HD8VLvYJNSCQ92n600C7XEdZ/SmAZyvvSnPFXX77yDF2yeLt+O7H5ejYMpQuszCK9IxkT5Zju6MRX7PNm9VFRKvGqNGwJnQVllTIf/ll7fJekQ3vKur82vCuojJbuca14V3lOl/2bO0MXMYZuJDwTmlUf677CR8mDghDI8KIrOkbkPzaL8iOoaKjAvuYebRrgIDXb4BHUyrv+KExO57OfzFxyEpMgGfzBvyeF4wr6i+bkHDHB5flGfd9eDj8Hhme9+Eyfe1ulsEGwaNBTfbEo1kFI2NfFJJfnon0nwpX+FZ4clgy7N6wBgJemYisyDpYfugcPp6zF1/RZbaiw5Oly8G8RhNZ7puSzjLXIq7JguBdDOHdtc8vxHoq7Px4nV3buxHevKdb3rQXbz1J9d1pNCO8G9yerpK55bSz1h3DnexXFxPP8upCqiPrhvgZUPivG9rnjScQuJ6KrNAQf7o5NzXfT2BPxa8XH8AjH6036r+yhKBaFYLULE5KZcAV2cevFcH+1T0bYnS3+mqLiY/m7sHs9VFGTVia0LnUAwMpIuNZdnpxik5LPvObetXHnVc2Q4+29czOqcz7R9O34+P5+7DhaPmZkejc+vD6C2SrAG/m6YrIEPRvXRudImuhcb1qhGvn+2LtOngaX/y6G8/N2FvyBTnt8dR1bTCJ13HdGnJezcQMNtR/bgr7Gx6iyU4JQvOvRvjtz+vTg+dasDyJ1/s5tkwoy7kWvKvlk4IraVhx/biiy2YF2awSV/1dX3KKFcBTUwVVQ5jIhXfOv29N4wUHsKf+d3oILICnfniCdqpUsMpwbcOKElwgl/Gmm9fvxYwpKzH71+2IiAxFbfbqDazqzxJsqmXDq6Bx41D2qq6eU3mTa1jlYpOPyzhrl/fSbHhXUefXhncVldnKNa4N7yrX+bJna2fgMs7AhYZ35gMNPxS+wN53Y7rSKTM5CWkzBfDmmN5rFSWx8WhNePcc4V1bwjuqk7JonpCxJwqZsWfgc0VnuAf4snw3GWlTCTz+8tVlecZ9H7wSfn8mvMvtWZcyYxV7/fkQXtaHR70cU4/UlduR+tY8ZMyhmcjFCH7Q8KDBht8jo+DVpyl2nE7GG9N34DOqjiq6XNaDNCCsThU8Or4Npqw8jFW7Yop0tS0NvFu2IxobCfaa0ODCgncCY7PXH8Ntry8vMbybv/k4Nh04a+CdStIViTSv+Jqg8+GP1pUJ3um1qvLeazhubGIaFmw+gePsrVdRofz7+3jQIMDLuMzGErgJ7pSW6TemuqsXS09D2KPy/dm7DQQrC9SpqHU7j9u1YaCBd9dfEUG1lTvW0Xzm2cnbMWsTzXXKsWK8uq8HujUNxs2DwtCmWS3UDvY3yk1BTwHPHK6U8+e+I2fxzfw9+MfkXWVOQ3nBu5AAL/xtVHMM79WEpYMBOMbeX1OX7sezU3cjmeC9tCF4F+KZhKEDuuGma4YXaVjhDO8E8lRNYeXOx+ovlptH/dwqiVXZrGlp4gTvtI3gndquCARqPH0J3DmbWTiu0S6bLe0Zr2T7ERDv33cSGzcdxomoWNQK9UadGsHG9KQKe9IGBfnAz8+32Oulkq3anm4xGbDhXUVdIja8q6jMVq5xbXhXuc6XPVs7A5dxBi40vLNSqQb/dw9rjmHs7RQQcw5pszcj7auVyDpEN9bSflov4jy5hQTAs09zGiC0pIGFDzK3RiFj9QEaXCTD55Zexuk1kx+S0/kkO3Pl/svyjHt0bgivYa3h0bq+6TOY9j37DVJh5tmmPjz7NSe5y0Dqd2vN+rNPlZ/Cx+VkElR49mwK7zGd4DWkA85QDfgOocu3Sw6yTxzNPiow9Pm5DY0fJg5oaiDYvuNxpox1NpVtJ2gAUVAI3klBeifLPTs3q2FUeo7KO6nUuvD79/A678ryWSnX1LNPEExlg3+8qgWqEkDsjYrHjysO4xOaTRQFKP0IvdVb7y6WVHZkOaPKZpWbFXQKVg+8P49uYeDL6t0xmMzxJi8/XGqlnPr5hVLpJ4g0kL355GY7ffVRfMacxMmluIIomEqDg2geI4AkBZUMQAQ3SxKWkci1vRtjSAeWlHGsn9k3791ZuwkhS+6UXpJjl3bbIELLVrX9MZJzbsWyYT9PN5xmifgxqg7bEbClu3ng6OkkrGM/zp9XHUUMS+TIN8sUzWv4YkyX+njwmraoyp6gUt9Z0M4aWNBuK5Wii7dFY/bmk9h5vOzvC+UF72rQzOOpcREY3a8ZahNaHGGvrx8X7sGTP+5CUlHGQMVkzYJ3Vw7oauBdEB9wFBaOPeqssln9TrWMKwTfBOiEQDOoqHOEffq+l8ph+aVTaUE7a38L8mlcA/FUQmsbVpTpmr8sduZ1FMsHjTFnkpBB8xM/trur4k9XdroXe1FFK8BrO8leFme6RIuw4V2J0lWCjS8wvJuxpgGenhyKoW0T8M/rt5VgopfPpjuOBGP/iSpYszcIszazSXdu1ArMRMcmyXQ9jMOILkcu7IJteHdh820fzc6AnYFCM3Cx4F0VNmIfTChwHR0mh7SqCf/YBKTP2Iz0uduQue1o+ZtYyMmVT6Q9WtY1ZbNZfGKddfgMG0GycXiXhqbnXVbUOWTtp1nDJdJ7qdwvWznZ1q/KktTqyE5MpdMv+1exPtGNDek9IurQxIJAYANzf67i1FUFrinXnMKzazi8h9N5u1sYztJp+zuCqa8W7cdWltOlUIFVkSEwNqpbAzw1sT2aEoTJXGIxG/R/vfggfmFJq6Ccc6jk8MYBTQi4mhtIJ1gXQ5ffCc8vMmWzyamZ7B/I18SPAAAgAElEQVTmY2BMK4LBZOZ3C1Vye9jfqyrVZQPa1qHSzBNRZ5Kx1QXDCgGAWuxJJgOMSJ5HQbQNLJk9FJ1oFHL92tSGL9exmz30BDuPEfa4EoJbIYQ3EfWDTMmwIE4A5xXJf4/p0dD001NJonrpfbvkAPvzHaYxR2q5Arz61f3RokFVNGc/NEFDH87h5LkUs7Y9dGneRQOOwoBMraq+aELFpP7UfjLw6NKsuukPqDwJ/sn84j9Td5gyXDnzXmrRtJY/7h3YBKP6hFFFE4BzvI427jmFlXyNXj8kAg35Gs2gWcXKbcfx0rebsfJwPFLKaNxSu4oXxrNM+T/398yXjphzSdjG63f7kTh+ncNe9rvbTWh3qBCIXdJcVhp4x7LZidcO52u1cHgnpXgmXxsZmTk96qzfp4In7npfE7hTLzyq6XQdWu60ypngnfnK3c5xf+vvFgT09JDqLr9KzznvtvKupFeivb2dgcsnAza8q6hzacO7csusBSatAQsClM9+E4Kpm5oVecxR7fbgb9fxA9yFDBveXchs28eyM2BnoIgMXCx4pykJYPRlj6VJg8PNh+0QAZplu5A+bxsyNtNh8sgpowarFLVu9lVW8gwQGrkF+REm1oZnp4bGoCKVTbajCLmk9Hlz2g4q4BIqHNxp4oLJNxAkv3hbJ9PjTZFEtdnibSfxybz9xmQiwUlxViC8o1pKbrOCd0mEd1ZYve2cFWtWxVxJxGWCeF4Eh+mEBs77SXWm77kqylK/s6YEXz0ia6JnC5ZOEg4KAErBJ3do9ahUOasinusXSHuBrr9LtkbjFAFTSeZd0AWidchBdyQVYCojbtckmOWbvpDy7wyde/cRuq3cdQq/rDmG5VSdpRG2W2tTiW1jlh/34rylbNR8BWE1XxmCVOHaNL5CuVqzJwb/+2W3McCIJhi8lKIt+/29PLENurQORSCVwek0NzlAaPbLsv2YNKqNUcZJ2bn9wBk8/fFqzNp1BolppS8NtdY+vFM9fPVIbwQwV5ZaZ/ehM/hu3m58uugwjsWlIa2cZZaXFbxjIvU71FLgKa8WlFM+LfWcZWhhfU/bO5bAWr3srO9ZffQ0noe7jCr4XlmM6cVlAe/K8obioimIK/c8JX1vcD43BR2juPPneMyKmCPrswv0TclJucNvDOscuOW8d7qY1tzfBa7+5nHOsFWmX9LM59++qLyVR/5dGaPwORSc/7Kt+PzeNrwrr0w6j2PDu3LJrNR0k95miY9DOMO7f37d6jdKu+5h+1l+EGD2spR4f786ylbelctZsQexM2BnoDJmwJWbRKMi6PIgFVqdyn2JASoXa1jNqJekRArlB3cPAoL0eTuQOmUpsllSmM1+W9kEOvxEq9oilLlerNxXYQ9YbAYEgMwXlSg0B4Ga4Qf7UQlZHz6je8KrXxhSqIjcfiTW9H97d+ZunCBgqUiDBMc5CxYN6RiKJ65tw5LUEFM+qOtehg8qQ33+hy1Yt/e06cNmfbYpCbxzPJaUYX687r1ZFqwPRlIVSqXnvFZ9nFHPM0Eq/SnljhSBFhRUOgXapDZTpFOJlUTYLdaicb21L6Gk/q6XjUpQHRWMUtx1pkvujf3D+NXEQEvNQccRANMxnUMKPLnbCuAt3HLSAL3ShtZXu5ofrqGpx/0jI4zisaAPR2do4rGEMPdvn63HwegE5iDLGH20pFLvLpYkj6ZisiYdUjVvzV9z11dBYy2kmvK92XswjWW0KmMuS7CyFcFUPOocSD2l3AjwJhRwLos7jlHeDWpM5V04alBBeIaGOut2RWMWy5//78aOqMWehur/t4Y9E//52TpsjWZ/zrLWzXJSPSOq44Wb2qND81p5BhWHjsfi56UH8PL03YgmvMuw4V1xp6/Yn1tGFFbPO8E84yCb6yKrslgTrpKSAo54WcA75oXEs9h8/mYDlooymS7tZxycaQxSXqF+hKZ3oUOoZ2FWlt7h9P1007PQeZuijm+VUJfXHPm4h+lhP9mcXxX5QumWqpfS+5zv88EB9FzA25/zNr+yXYqccbRjSX8n6AA0zeFLoAyXv5ljYXmzTGRcWgg3EnTXa9QxrPL14sbQ9aXzf/7e2jxuYy7VS7S4vUv/cxvelT53Re9pw7u8/Ix6tjME00qjenMGcxrUEd45q/IKU9cJArZocLaiznbh49rKuwufc/uIdgbsDBSYgYsN7zQpfdCWK+QDV0Ua9VMLls5RKoNswjqVdmauPYKMrUeQuY89vM6y9xlL6fiJ0j6jlSUDUj9RweVGUONRvRo8WoTBsz1NMtrXg0eTEH5I4F07e50tEFhhX7IZVFkJMpVFhFGa1NSs6mNKuV+7vROq0eRA8Eqvj3iWUe8/kYBHPlzDB3+n80wgCoJ3px3cZh2Vd9Z89OFECrHB7ULRunE1lqd6YMWOU5jFck5nMwipyGRsMZTqqAbcR2BuBeHNTJbxyrhAJa692QOvY3gIS0XdWVoahxlrj7KkNY0Ooip7rYrhXerx7944mwvApCS0IrxuIPvnNcO9wyPM609xgOtUOa7KcHVM5zBlf4Q5v6w9hndm7qIikaXXpQwds2vz6njvDz1MTqSSKwi4CcqdZKnr5wsOGDWm8tSGuZO77r3DIgzIU1MxbaNSWwFBncuC4KMA56xcOKyclzYE7uoHeuPpWzqgd9u6hLFexjDhmzm78NWqKBw799sy66KOZUAs83HvgEYII8jbcTTe9Jg7npCOazrURvuwYGNm8uumk1h7JL7cnl+o11435vLVe7uiSWg1+FJxmUnSG3UqEV/O3IH3Fx3CoTPlq1K83JR3rlxDggFyjxUQEMgRZNCX4J3AgswrTJSBXlwO8C49iiZSBw/DPd713opZgVWQXZWtH6qHwDuEv08E8YqgJBmEU1s2HkZM9GkC8Qy4e+WCU6Y/K50AKzsL7t6+eac1K4MghufPw+f897J5Ht1IuKoFByOiZQNUreZvwFgW35hPHjuNKH7F86EjWO6MtBTUCA1BvQY1EFztfPumwq6bJPYyPX7iLPbtOY40mpao9DrfHNP43qIHqi7O29vPD03CqiOUplQBAWyQ5xRnzyVgD827YqLYMsSN/Re1fn4F16yF5jSPqqrf2wVAP+dxYtlH99DhUzh+7AzSk5Ndmre5/+NafL08ERQSiLr1qqMaj+eTa6rlymvL2iYhIREnjp/CDlZtePD8uXHS2TwfXvyzTYfGCKkeyNda8YBXYDea+d+z/RiSktVzNd049gZWC0Snzo3z3J8LmlsGHzLHxsRj265jSKTru46vcvcafEDdvEldqqr9SrKkEm1rw7sSpasEG18i8E7Q6qdlbkjLrmsmr75vYXUSLhjIcixnLWnZqjOYs7JvwbvTsTdixPPnrexLOn4JzmbpN7XhXelzZ+9pZ8DOQLlm4FKAd9aC1PdKwKFHi5q4on1dU8aXzd5a2SrPY4+27CT+qaehUsxcaLJTrln/nQ2mD6TqOSilGW/S3XgD60Y45sZSwLOEKXJgnUUgtWH/WfYmi6PqqPxUESXJtJRoAj9DO9bFn8e0MiYQAkqCVVK8zWe55TtUBAqACcw5wztnw4qC4J2g0vDO9elo29qU6gpcf7f0EMs5d2EXe9U5hl4LMowY3rme2VZ5+YY95577fqvZTKBb5hrqgZfEDw2r6Y775JebcCQmEd0jauD+EZHoTWMYD65Lxgcfz9tLOLrH7CvgJWh366CmaM1+fIKlPyw7ZKDcwZO6H6yG+0ZEGBMPS9nnODep4abRwEImG0u2R5ckzXnbqrRVPQNl3KH1SeClucuNN54Kx7YsoRW8lIGF8q8efje/uhRbDp3D2O4N8Ng1rdmnj70ECTWnUkmn+Rzg3OvX8MeDo1qgJT8wqezXOTR3lc6+OmU7NrMHYWopHgRUJRyd1Ks+7hzVCk05B53HWI67elsU/u/LLdjKfnFt6gdiRPvaeYfXsbYQvB2hms2KdqFV0L5RVdStnvOhLpkf+DcdizflwU1r+qM+11+TpibnCGRX7TuLHSwjb89xw9mPUOdQytAd3H7uDhr9FBKdGwSiDctyVY4sQ5S9hLxL95/DmSSCC74sqzH3vdm24MmbO6J1GEEwP2xK5RfNhvifzd6Fb1ccwbYo12BKK66nT/MQVGN/TYXWvPFwHKLiz6txSgPvqhAyjiXElCpRRjEn2X9PJdwT+zfGVVQrVohhhSs971y88vV7VuBOX+x8Z6oUBaot9Z0r5XjFHepygHepK1Yhbd4CuJ04/5ChsHVnq5egJ0EogZQb4Z1X3TrwCm8G92ZhcOe/3QpQ4gmYJien4uvPlmH75j04FxtPyJPTJkGRnZmjmHL3PP++ka1+hlmZhGXnex/q3158X63TsAFuvqkvGjfl+6xaGRAGrli4BSuX78GRozHIduNY2R5o0bEeBgxsh8iIhsWdRpw6FYc1q/Zi+pTlSE5IIATj701BwNzIykgz146r8/YNCMDQ4e3QvWcr1K5bPd/x09kaYsf2I5g8ZQWO7edDoWxCZCmvubbq9ergmqt7oAXV8f78XV1cHDkcjYXzN2HZYlZNGOhY/Lw1pkrF/X19UaVmICLofN8yMhTNwmsjKLh40Ok4p717o7Bk8RYsmr0OHjpXLPvN5i+VAPasHHl1T3RmT93qBHjFRRxh5vp1ezBlymrEn06kCi/NwLsadapj/IReiGzRkI6+v4WgGjeRiund7Nn83feLER0da47vz99BbXvyfWpYD9StnT//xc2lJD+34V1JslWSbS8BeFdQyam1BAGwogwcHMGZDB/uvuJkqUtOHQGeq6WrznMXmLN62lnwzhnuzXiUL9aqX5bkLFX8tja8q/gc20ewM2BnwKUMXErwThOW2qieIB5L4qQMalKrilEA1WUT+1CWWapPng+fnurmUqVqdlz6GRDUUg8vKcfOEcocJUiSScNhlkDuJ2yRmcD2w4QJhB/p5VAKWJaMCODVoMnETSwlvaZPI5Z0B+fBK81vxpqj+HLRASzaetKAD6m/bpfbLMtPtU4p7ya8uIgltuxJpn6NTqFr+qaBYXj8Whpz5MbHBGCv/LTtN4663djHTQYafVvVNhDxOHOmbZ/8cqPZ8983d4AcVQW4Ygl9pFx85MO1BGBJxnzjOf48nIBMsf9EPN6asZOmDTvNv2tyjc8S1miNfnw9qUzz3rdXGZAqcw6B9PEsZ310fBujwjPhCMz52jtMBey01UfwX46r3nQlra4UWPy/ca3Y666uKSHeQXMEwUMZhKQS0Avuyc23e0RNU2YsiDrx5SWmtFrr/svVLc17wS72hnt58jbjKCvIFUxwdB/B5TW9GhmAZ5r/c/p6t7AgyVFCQvUxfPa7LeZ6LGlpqODdbT3r4b5x7dCkXlWTnnPM4ZJ1R/D4d9uwnUBtdNd6eOaG8+d5yuID+JmAce3R8yBsXCd+QKZpRCu6BysWrTuKj6h2UynuLX0aoicVmoqNLKH9hkYh2wnR7hvYGP061qe7JM8beyzOpILw+Z93FXrZT+weaoxHIhoFI5mwb9H6o3h7/kEciMkx7pDmK9Dbnff04ZjA674VVToqsVPsPHgaH1IN+8PyIzgSW7yacGTHOvgD1Zz1+L6t0Jp/IPzbdJxq6dwoDbzT9frazW0RzlyrP99OAtypS/ajL1stDO/dtELg3ZD+XTBx/DCCyPJRy1h97LKoaiJ6ycl9rmlFoSevBD+4LODd95OR8tGnVN8dKn7lAli+3tS/qRUDzahqVIdHZEt4DugFj7Z0Va9VE+4++aFTFqFbLIHdk4/9gKUL1+NkVOkePGhyPn6+aEhQ+PorE9G+U5iBhSkpafj8o5n48bs12Lr5IJV4LJn1CUD/oZG4486h6NPn/PtBYQs8fDAGUyevxGsvfo3kpOJfc8UlypfK67vuHoHxN/ZHeES9fJvHHD+L2dPW4uVXfqYS8VRej0Z3PmTzq1EVjz00GkNHdEFog5rFHQbbtxzElx/PwVdfzEcqoaCr4ebuCS/fAHgGeqBRvVro2S0Cw4Z3ROduzeHJ93dnB+yCxpXibe78rfjwo7lYNmtlvk0CgwIw+pr+mHTHIERE1jcgrqg4xZzMmL4az7/6E+JPnuUD45wy7hDmY8yEQZh4cz80bUZQzN9ZznH2bCKWLt6Jfz/5MQ4fOGF+XI3AcOBVHfGnB69GeNP8+Xc1R65sZ8M7V7JUmm0uAXhnQTMLvm3al4iV+8MQHZ//InTuIVeY4q04OKbjqc9cQY6ujuWvxY2jdKvU1pqngJ9CbrqKguCd1jj1b2tLc6Yqdh8b3lVsfu3R7QzYGXA5A5cavHOcuCpfIvlhTcCjEQFFI0K8EH4wVzN9qUNy++i7vFZ7w4uTAUEdKXnUDyyG6rF9BEmHCO72sJ+hIEpJoc+FWIVMHG4d3BRjujdEM0IkqwRT8/1i4X5jfCBn2UmDwnEboUfHXHgnwHfdS4tNX7gEghLnUJ+2m6l2e2Rsq7wffThnj4FPyodjyETiuVs6ohtVdOrJd4zH/ojw7l9fbzabvXl3V86vAcG2v4FWc6km++sn6wzkG9ezEV6c1MlAb4VUSm8Tsr05PQfyCM69RHOOq7md3gOi6TA8+pkFBGhy9s1CVaq9ZAShktYAQqIoqt6iCYq0bTidT6sTpggobqFLrlxcv6Err1RdJQmpa/95QzuTO63v55WH8Q5B0ZzcUlyZafyLP7+ubxPjsqu4680VBtaNI5iTYk+xlqXM//xqo3GSFV+UIk2qxLuGNjd98VRmK0WfegDK4KIm1Vv6QBgTl4yH3l+HBZtP4DTPW2EhhU0TqvkEEFXiJQgtWNqC18g9nEMbln57sY5W6sbv6Y784xqWQBN03UxI+9GDvfKG/XTGdnw2bx8W7TuX9707+jXEHez32blVTiXMjCV78dLUXfAnvHuIfQCv6NHEfH/5pqNG9bn+YCz+PjYCI6g2q0JFYvSZRHxLQPbQxxsKnf8fhzTBrVc0R1v2tUtgSZ6O8fRPu7CTKj7HaFnbHzcyb2N6N6Gyj67UuX0D5645jC84b5Xxnkos+kP5jX0b4Z/XtSXQrGaG1prf/3UPVh48ryotDbzTg5tvH+mJVk2qI4iGHht3n8In07aiPRWDw3qVP7yr5pmMK/t1wU3XDC03eFeS10Zptr0s4N3X3yL57feQvvdAsSlwd8tCFe8UJKd70zSeim4CJ4/qwWzF0ATu14yFV9/e8KnnDEsykJAQh7vu/IIKuQ04fYKloqUMP39fhEc2wav/vQ2duoQbFaVUfa+/+T0mf7EUu7Ycyxt5xJheuOePI9FvQOtij3ZgfzR++HYZXn7my/KBd+xleuc9QzHx9iFo0bpxvuNvWb8fX3w0B/97a3qB87rznitx8x1Xol2nos0ftfPmTQfx0buzCfBmlwjeOR+4ftNQo5T7y/0jUK1ONcLP4ktd46hW/PLbJXj97ek4vuNoviG92WM3vEUTPPvs9ejD/HsRuhYVgndTf1yKf/79c8Tzd7weyik8We5evXYdPP/6LRg4qDVLoH/bVsLAu0U78cQj7+LAvpyWEtVCgjB4eE88+sRYNI/IYRYVETa8q4isaswKgHdSo/3186YFquAs4OYM4rRPraDh+RRpzn3knPexwJmA2As37cszjChKNecICguCaI4lrsWp7xzhoVUK6/g9a76O63AVQH583+4LVjJsLi0b3lXUK8we186AnYESZuBShnclXIq9uZ2Bcs1ACwKMG2jkcBPVX1KDKqTcmkPF1utTtxvDhnzwjuToHKHOdS8sNiYXBcG7CPZzvIlqPZXNWvHRHCrvpmwzPescQ6WvUtf1jKxlQJnKRqW8++dXm8xmb9zVBWOpqDLwTso7Qqi/fLQWxwTv+P0XCO+see8lvHtrxi7CuxzlndRp/76pgym7lSur4N+9b680jqwaK5RjXkN124OjIo2qTiW18zm++s/dPTQCcikNZamnVHpzNx7H/e+sQhxVlSUJOU2r9LUf/xS8+3LhAdNHbxXLf/VxSeWR/7iunTkHWoc+RN1OeKdSzLE9GuBhAlB/frA7zP5sUtCpdFZgTdDvD+yfOaprfQMif+TcpcpTaa6UksNYhtyYyjCV4ur7L/6wFRs5ZmERTJD5yNAwNOI+PoRq6gs4ZflhrD6WgL5Ng9GJX0FUBO8hDPt2zfG8MtzKBu+0/shafriOYPT2ES1Qk9eAyoHVhH7F1hP439RtmLHlFJL578K6Flwu8K6KRwqGUnk3acIwqr2LLxksyXVfUdteFvDuh5+Q/M4HSN+243yaWPbpxl52XixVzIhPRlaukYAbL0LP9CRkxvEBkAytJGZkeakbewh69aQJ0lXD4TliCLz82aYhV6WfSWV3bGwy/vLXT7CY5ZUnj5xX3gWxf52v+rv5nldmpcdnqvoSngHnBS4ZCTlKrEC+J0U0qofHnrwards2MvBOyrv3352Frz+Zi60bzwPIksA7ldvOnLUWb/9vJuJOsvyU74OeflQX8pgB7t6IO3MO59j7N9Xh4ZAP39v8qvIBA0GRFZkp7KtIR+rAmn646YaBGDu2O5qG18n7uUwVZk3fgA//Nwvz56wp8LJs3zkSD/x5JEaO6Qo/9s4rKgqCd1LwquS2Vp3aee7K8gtPyErjWryQcC6ea+EDI4ffHV5U20W0bIg77x2Jq8Z2Q42a59dU2PE3ric4fG8mvvhkDjJS8/8ektIuOKQKHnp0HNfRHWFhRQM0wbtpP63CM0//gDOnYqietAxUWOZOQHztxIG47baB6NqNQFOOHg5RELwLqR6EYaN74eG/jkF4cxveWeni67eSNL+pAHjnCLBWPrcq30Vk/awwBZog3v4TVfDunNr5lHeCXhN6R+UBLUcgZkG27o91M8cqCro5zq0wQGZBwaLGcSyXdVyLDe8q6hbAHtfOgJ2B30sGXPn1WZFus7+XPNvrrHwZkPKoeWigKdF8jC60conVa2H9PpYSErip35sjvNNrSerCW15fhsVbow0Ec4727Ck2aXA4+9FF5P3oa5bhvv7zdqzbdybf5iorfZnqOO0j5Z+Ub4J3j3+Wo7J6577upjxWqrQElilt5P53EG7tPxmP8VTUvXpHF9ShYkkhpaPgnfq8KfRBUGYWt1/RjD3+Qs26pGCbRxAnGNa8XqABXSqZffb7LfiKc5Rph9SuKtN97c4uGERzD5Wy7jrKMlYCyyPcryT946RunNBX5a85/f+2shTyEyq8pDATWJPy8K+5ZbVav8pSxz63CBu4ToG/P7Kv3VD2ktIc5AQs5aEUhi2otrtpQFOzRoHRF37cQmdZlSoC7dhH70/c7waWh8qYQWrHPxA8CsQWFnXZK+6rP/VgPzg2fCcY3LznFF79dhOmEGRJlKFSa42dKRdL49qYE5UR3un8htfwwzheG3+a0J7GLT5Ggacy5h0Hz+CpT9ZQORiLOPZ8LCguF3jnnx2LoQO64fYbRtnwroi37iC3q8xP731wFF54/c4itnTtR6k/TkHyux8ifctW+HmmIY2KOkS0IozjZ84aIYRR7ElnSbVZAut5LhZZR2hycYSGVsepvGVfXIVvrapU3vWC2423wLtTewKwHMgiA4H4c4l4+G9fYBEB2Qn2abOi3+DOiGzXEIHB/nS3z4ZXdgroCWwMMNz4Gs8iE/LKSgaPanbx8842RhRDruyKOuwlpxJowbuP3ptjyke3bNyXN/bIa7vjnj9chb4ulM2q59qu7YewaN56JKXTZdyNbtYsDvbOTiOIrIZtLE9du3IHDu4/b7gT2rg2WncMp6ECgVIKWxjQzCJbpk8p7NUXGIg+3ZujdbtGCHEAYdFRp/HlZ0vw0ftzcGj/4QJPUM3awbjjvhG4bmJ/ml6c799Z0Maa12cfzMbH781mHnIAmsBV63bh6NGnDfxyIbjKxpOzUuDr7oOEM3E4xnOwY+dxrvkAXYBz9qtWIwg9h3TE3x4dzz6B9Qo1mrB6SU75cTU+ee9XLFmwvsB1eNEMaPSE/rj+pgG4Yki7Ii9Gwbvp7Hf3zDM/4fRJPrBycj9uSgB3651DMGZcTzSiCYVjFAjvuJYRY3rjof8jvGuWf3vXXhWubWUr71zLU8m3qgB4Z8GvgowZCit1LfnEC9+jONWaM+Sz/u08YlHwriB3WVfX4Ag0pfSLjvvF7Drp7eZ5QxS3BleP5fJ2tvLO5VTZG9oZsDNQsRmw4V3F5tce/dLMgBRFMo8QIKsRlNME37lpvFRmAVR2tWLfNJVpWvBOkOmzBfvwFlVs6sl2p3reNathesKl8cPh/E0nsJnlpGcd4J1UYzJ+kJpPDqtNWXpqhXr/raXibT0NO9K5v7ZVqWpLmkYM6xRqlHGam8pSF7GvncChgNFDo1saQwlvjpupD6X8wPTMt1tM2WwfrkvlvPqZQlBRakD16kvmhzqVfwZRUaZefSqPVa9JmR/IqVbmFSoRrSMVCvP0D/bYU5+/Q+xxJwFLLZadChzKBVel7TK4GP/sIuxlObQUglIXdmOfuhwTimyuhy6MRkt3PvS+o157zQhHpR6Ugi6ZQEgqv3WEo6cIKmVYIxAnV13l5Czh3VdLDhqIGUKo1J7lqgPY80zgTP0FNXeZV2is2oSWUhMKWD73/WbjzqvQ3B4e25K5aWagn9Z0z1srjKqwsLBKNts2FbzzNiWbL3+1HpM3n+L5zr8uxzGc4d3MZfvx2fx9+H5tzrE61sspzR7O0uzGdHpVzFt1AM/+tJPmzB54ZHQk+nbKaXC/80AM3qapyfwt0fnKZs9QRTR7zRE8/81m7D6dwvLB8/PxYSlvJ0LYu4Y3x+DODVCnRhWkMD9raarx4ew9mL89BscczDOsuWu/VszTo2Mi0b9TA4RU9TPl0om8hnazN+XndNRdtiPG9Mw76wDxujWuSjDdFNcOCEdQboP7easP4keW9c7degr7z+aUJj83sR0m8dqsQQKOo+sAACAASURBVIdOqfrWbo/C29N2Yd62aJxM/G2puS+v9Tacz9d/64/QGgHmmq7oslkD7/oT3t3oOryTo+yuXbuwYNFinDwZ/f/snQeclNXZxc/szPbeO9uXXZay9N6LdAUEBY0ajS2JNaZ8pmlMNJqYqokxMTHGEg02sIAg0nuHpdftvbfZ+p3nzs4yLLOFsorLvYYfMPOWe5/3fWczf855Dp9RJndyvfVMBxWJiVECeyjjamR6qSN7tDVQ+WTg8yXb2Q4JtQgOCcLE8ePQu3fvVsVSuzdoyxullTX41R9fwfENOzG7wR3zLbk2lzz8cl/sdN/uhnf1RgYbjR4HpxvnwRAfe958DKy3Q1k5Gs4Q3O3dj4Zt29Fw+ozaRoJhjbL9rHlw/uY3YGQiraS2St/BCir1HvsR4d2n58O7+x6+HpOnD0RoCCFhPeEdAVOzMyGYpJbKZxj/LUbgXTNtmDJMpHmO/CwMC2PadIsq7UrAO+nfVllSgdyMHNQTwjUx8MLAz2RTM58fNy8CqoN475312LLx3AVOHZGEmdePxNzZQ5l6Q3gnCe5cq+zXaHJjUIIXvP094EQLrXXs3noE//rH53jn7Y0qGEOGI/cTWN/IkI4G7iuKvrkLxhN6TcKUKWz1IB/47fQatgfvIqKCMHX2MCy5ZRI8W0MemFguCa4GR5irapGbXYxt20/izX+vRkFekYJlJqZ3h8eH4g+/vxvDR/SGh6d91Z9cz9Kicrz04iq888ZanDphgZAm/jyXnsjyc0M+Y2T0HZiEW785EbffOZ6puxdaXq116QzeSU2mzBqGhUsmYPbMwawZfz639HDR8K7Tj4zWDa5p5V1HCjjbUIj2ymntfTcicRy2Hlvf2kOu7fYC13ac8MKK/efSXzqzura1xUqirS00s56jrb217bkvBt7JnKx98OQ47c3RFiJqeNf1h01vqSugK9CzKqDhXc+6nno1XatAHPsozqGtUpRrAplE2dU2/kSFHPBFsWFGEhrI/z8XiCYqr3+wj5eoxGbRginJpmMZKiFDYJX0Q5NkWHNLo2v1Or8/SO80savKL9tm1xLmIZbTAlpQGwiD5D9nftH3IVwTUKZGyxemPPZvO0Z1mXwxSSG4kwAXmZP1Od7DpFZJuQ2mGk969VmHgCpRAkqfvnqqw2QtMldJY5WEXYFu7Y13Np7BfwiddhwrUpBTAia+OzuJabB+Sr0mdt/5T69lCEk1oWGwUtMNjPODCyGLnEPARVt/jKxR6i39K3uxtkq9xnWI4k5qISBR+vVJ/zp5Xb6E1fJLbTbXLxBT1i/XzdbO3Hb+YqGVPngvs4+eqCUlFEPUhmKDHsN5CvA8RuXdA3/rWHl3peBdRm656ikoibEyevk4I5lgOJJKRoGCMmQbCR6RdUtQSViQJR2xjOBS+ihKv8gJKYEK9gnEMrMmGYS/ewh/8wm+bIM35H6L5Dn68joJ9JJwD1lzYWk1jqaXEb5Vo7TmQlgm5/NkbYfG+iCWvetEbShDqVy4/8GThQS2VSisrEe1TZ/DGNqoBXRH2fSIzC6owCner+kF1Shguq2MMUwTl+1ceO1VyAvnc5C25TOcjz1FnyNv1mBPJ8wYFqn2EbiwLS0XL/xvHyYODMWsbgisEHg3ceQALL5hiko7toRNtPuIqHu0gVDuTfZsW7ZsGcrLK+Drz16VVHxVV1ex12AtnzETky9dCPHk80b6o9ECyuPKNk4CW1pGPtU+nh7umDt3Lm5dslhBP2vfLXszkI8GUX3J584f/vEWzm7b3wPgXZpaqsmD9ZoyCcZbb4H76JHnL18uCAGouYBBC3sI75avgPnTFeCFgAPrbKBd1iGpN5x++SScoyJhZHiFqGPLKmvxw++/egG8e+I3d2D+wrGIJnC61NEevJvFHm73PzAb4yb0u9RDt+636pMdeOWlT/HJ8nNW10nXDcGSO6Zg0c3nemy2dyJ5juW+e/PVz/Hma2uYDmuptdyXYRG0t/Kzp7iwGOVUKMpISU3EgkVj8cAD0+AkdRWAZ2fYs81GM9jhhltH4+EHFsDP137SazVDOQ4eSMf3Hn4VR5gAbK62BOl4E+7/9eUHMXbyAHjT9mpvNPBnZ9ruk/j98x9hxSc7UV1p6RsbxF55zgSV1VVmFLEfngwPbx/MpwLygUdnMrjC0kvU3ugM3sk+IZGhmDZzCH74vdkI4f0iVl8ZGt61W9YL3tDwjiWxB6msqjyrDbZt5dr2vbO+LzZVGWKpFeBmu531vfb2tT2HLTy0BWTWY6gHrE3vPXuX3XZ72/ff32Q4L21WrL4ypAegNdjC2qMvOfL8fiYa3nX9AdNb6groCvTcCmh413OvrV5Z+xUQAPXzxQOUNfNiRi3tgyt2Z1F1dxTr0/IIIbzxo4X9MHtohFJ8ddcQCGablmp7HmuaanelL58hHNpAxZ6oCQXISe36037qS3WVBD2I5VTUa/UEOd8h1HuUikAJtLgahgSMbKPicMvhApXgOolKvQG0IYsdWEJUJN1WbMG721iWbed+peBdV+tRwS+cAoMkkMJ2yHwFnrnZqGe6esyetJ2AzE+ZcvxHJjTfNTkGc8bFX/G0WYF3Iwgt5k4ZoVSwoqrr6GelAsy8Nh8u/wjr1q5FdU01fHz9FJQTK2B5ZbWCjh6EH04tCah1ZrOCKEaCPFHvWEdhfj6cuc348eMxf94NitvLdtbRViEsfzdSHVZBZeQ//vsR8vYd6zHwzs2pDg5TJ6Ppm/fZh3csSjNrU8/eZLVr18P8uxeAXCpbCfWcTI1wiQtF3aM/huuYMTD5+dI224iqsko88n9v0Da76zzb7FO/vQfzFo5Cr16W5OdLGe3BuzlLhuO+++di7JjO02Y7O+9Hy7bjn4R3q6kctI7Rkwfj5tsm4/bbxna2u7qXK6m0e/KJD7By2VZknMpUnze+gUGYNi1FWeTXrT2MYt6HMrzZb3DKjKF44umbERbqS9h8YcqqbGcf3kXghiWTmbQ6nfDOPoCTNNfMs3m468GXsW/TYdSUVSuAGBLqg7/97SEMHZMM13aUd2ZzHZa+8YUKytix/YTcDWrOE6YNY587b2SdzcX2LQcsNeEax47vj3u/O5dqwmHt1qkr8E6Udv36R+M7DCGZvWBMq6pQw7tOb79zn2PXcs87W0D3wMzU1hAKW3DWmUKu66Xu+pa257dn6e36kdrf0l7PO9nanl1Y5jBv9Ll/NtO22StxBfQxdAV0Bb7uFdDw7ut+BfX8L6UCYtX83V1DlL3SnuLuvGOKUoH/90HA3Wn2k5Nk1X9TiSZhDWIvvX9GbyxmIqpYQEXB1vbLddv5yTMnoEusnmJXFUWYfLFve075fyyimBMVmqjmPFxNTFt2VvZbGXIcsbiWMQFUet6JSk8AolhdFUxoOY/sK0ouAW/yXnu2JzUvZdu19HGTuVm+81BVxNdlLjKsajipx4GzJez9d5IqxBPwIWx6bH4Kvs1+fp3V4IJrJjXmi8rmRPWhzEPOI/MQKNnZ8SyqMNqxuL8sUepgram8JupGI9WVsn7RjUhvvtySWgZd7FcATxJp2xtXCt5Z1VO211peEygnCjoZAuxkntbrK/eJ2IVdqOxwI0QSxaaCtbwUYmMVsCMhGrZKzrbrkLXLcaRZv6pNiw27K8+NKPXEiiyKSLkOnmp+7V8PuU9kPfX8JV/yRR1oTWq2nk/WbJ2TvOfE+XcGnq1rrmEz+h2H8/E6besf7c7FLxb0xvXjE7oF3g1OicF1Y1PhqmzphHd2rN/WNcn9Kb9qa2tx7NgJFBUW8l60XFOTyUnZEJvFe9lmGB0I/LlfY+O5JvsC8/z8/BEfHwcPKvDa/oxW57J+arWogQXeyWfAf95fjaK0Uz0G3kmirHHqJDjec/eF8M6mlk2EdQ0HD8P82z/BuHcjzFRzNjm6wLFXOIxz5sFl8Y0wRoQRsFJ5x2TtHzz+7wt63v3wiW9gDm2nkRE+aHaUzzqqmhl408w5qDZ3zex9x/taboNm+RzhZ4wrP5NFOSnKRxlfhvLuow8J7/52PrwbxfTTxbfTEvqNaZ0+1lX8x4Ejh7Pw1E9fw/bNh1FZTrDM+yehX2/cf894kWTjrbe2YtumvepYcj+mDo7Dw98XW/EQ3pP2LayHpOfdKysVSLP2vIuKDcXcG8ex399UwmyrElyeA4HV9bSQNzMUogI7Nh3Cb3/3Lk4fz0Ud72MfqvTGTBiIH//8RiQmR5wHt60LFHt5cXEZnvzZu1izYocCdfLZ6kY1+SM/vhnhYcHYsfkIVYrLWmsSHR+J+Ysn4PGf3KACRqzXzbZo9uCdfJaZ+KuGad3W4c31jBjTF48/cQOSkqOVdVrDu05vv9YNrmnlXWd97TqzpHa9zF3bUqyyf/5kb6u9tjvP3x68k5l2Vhfb1WjbbNeurd5KV0BXoOdVQMO7nndN9Yo6r4D0kntiyQAGOrjBid+7rK3LyCXYJP38/QX+CMA4zGAGSS6VvnECe6w2uqhAd2XBvZHBFpEBbuyNJ32B2p+DKBtk/+20OkrPOkk+Ffuo7VBQhyBErHCSvrqBKr9hiQFMUI1ELC2/MgSUSEDDClpDxcp7++Q41cPOm4BFhQzwi2YmrYiSqNorkMmI4d7w5hcbBfDaDn4hFaCVzy+21QRJ/oSEfTg3a58/ewDhCOvxNnvQ/YV95YqpwBN4eM/0RNzGeQh4u5ghNRY7rAApgaJij43inP3Zj1D6DnZk65XzSE2L2eOujF+uBDoOivNXSjsZF8ydr51mn74PtmXi+fcOIo899DqyRF4peFfHOcoQWGUd8tqZ7FIcz7C4Q8YOjGztFyeAK59W5HdWH0VSlB8GMXU4mH2rFLTl/bg9LUfBzUS+F+jbQQ+nkirkFFSilHUV0De4Tyi/uHbt+ojFMI022dNZpQogjh/SiyEWLhcAOet6pAff2ZwyZPN8EbT8RoV5q+1th6w5K589vYoq4U/LttUC3NH9Is+DAM4DDAt5if363t6Sqay93Q/vBsKNNbPYZs8JAKTpvgz58m+1rcs28ndHk8XKblXLqfctN6J6vS2Ith639XUhsty2kYEMouYTlY/8J/DQ9phWiKd+5zY1rM9r761CwcGeAe8Mri4MXaiHceJ4ON97V4fwTsrbeDYd5ldeQ9Oyd1GXX4xGIz/rgoLgNGESXL9zF4yx0aqeFQR7jz3+nwvg3ZxFkzBqZG8EB3qgwSBXjM+pBNAIvJMfDM3yg4LXQ17i37393DF4YDR8GMpgarFNttvzbuFIS2DFuMu3zdqHd/0J7yYR3k3u9GO3kD3iPvpoG/76/Ac4fjhT9YQT2+d114/FPfdO5j9uGPDmGxvx5r8+bT1WZFSwgl73f3cW+zF6t/4Dg+3J0vbzH7UYWPHq38/Bu2AGeYwa15923uFwkdRg3sNGB/msN/LnWzVhGH8WspXAtg1p2Lh+L5NnK5ms64TefaNxxzenYc71QxAU5GMXslUQOh49moX/e+zfSNt3EpVUVDpRwRrWKwhPP38HYqND8cWq/XjqiTdRU1Wlnl9vpvGOm5yKXzz9DURE+CtrbdthD97Jfn6BvjDzc7cwl71OGUxisRkHMaxlOubcMBIRkYG0y9di47oj+Mljf8Ppkznq0H46sMLuPXlNwzupiICqtomx8npPVdxZ74KO4J1sI3ZbW2tt27tHLLUjYk/h3hkzWhWLnX7qXYkNdGDFlaiiPoaugK7AFaiAhndXoIj6EF+7CgTS1hnP3lwCetr237Z+RxehmeoPxF8ClirYi03CEkTJJiov6xBQJTZMSXaV/niiTLIqhewVRvYVlYz0dvNizzqx5Tm2qK2s2yvVHbeTvm3lBFISfiH96WJDPFXaq/TNKywzq2RZCV2QY0mPuESuSfrASW86UeQdyWKaX1GVgmnSu0vW2xbeybkEjsh6qzgvUb15cR3Sj20MQyMSGRbgx/OJSkogW3GlWQFFCc/YSbtpdlG1el3WEEmQGaEA5jlAaBHsieqLCiNRxvE9a42tmyl1nFJtNSnoKCBRlIKioJO5y3Zt1YnWecvRZV9RAorCTECfQMxhvQNU6IdcG4Fcoigs4JcrSatddzAXO9hDLoO2Wttrae96tYV3pwiy3lh5BM99cpLhHxeqqeQYYZ6OTCKOw5PfZAP5lvG35YdUD74yGzosdRcwLIoyGcOifdCL18/dxah6yq07XqwAnlhlk8M80JfqTmeu73A2EynZ/66W94i8Zw0msTd/pewTy630CmQhPXkfdaZ0sx5HAHEl7z+Zo+zrS5gq17k9JaQARwGLcj7psSfAry14tYA4mVODUucJuO5sPnK/yHMoc8liPQoYtCE9/aJ5rwUQAMr6pSdiIeHzafbXs8ntuOjPphGeZyC22VblHZ8Za8KpxaLerHrWiXLHAuZaPgvUHEXhaLHYWoGbTMDoQOUOtxeFnO0QGFfPXnmyT2tNVbNNUTzJZ5Myy9vsYgF4sr0MK8Bz4DWRz5TXqbwr7CHKOwdPqg5rzXCYMK5L8K4pJxfmdz9E9SuvoinXkh5t8PaGy7jxcP3+AzAmxHWYNhseE4HwcH948Pmo7yCIRo4r93RMdCBh13WIYfqoS0uSaru22ZuYNvudORjbhbTZzm5Y+/AuFYtvI7y7bWKHu4uS9tTpHDz/x6X4bOkOgqgy9fNPAiEe+tEi3DB/pHrOP17OtNUfv0nLN8NWeL95eHtg0IgU/PTJm9C3by8GPlzYFsGebdbN3RXhkcFITY0g8JTnhSJGHr+WgSA19dWorW5CUX41gyZyqAAsU5/zvVjPadezXkx0jQgPoIX8QsAmi8xIL8Jnn+7B88+8gdysYvX55unljlHjU/GTJxchNiYY6784hJ8+/ibOnjxLNXC9Us/16RdF2/RNmDS5P3ztWHntwbvI2HD0SU0giHNmr0TarbMYrMEPGVdXZwwfQ7X5w7MxYlQSn3sHDe86u4Fb3r/m4Z21Tra94dr2eOtiLS97M1HeffPFo7h3ah5mDc247ON1dADb9FjZrqM1t+2b91XVR61Hw7tuvS/0wXUFdAW6XgEN77peK71lz6mAfIlQFsq25M5midZeclZw0JE6S31R5C+rpbCj50qOY7Wgyj7yZcneNGy3s05L1GQC/EQNJHbacirVzDYAyZM2LgFvAtrEUis96axwqr01CyuwzlfmJedV4RqEXgILRVEn6jcRFCq7JuGMJMwKNBSQaTuskM22rtY6WhVKCki0FNMKLFQqrcBSOb/NAeU41v7oba+V7byt8FFdBx4+mHPuRUWjAFUJtpB9ZR4VrJn0wZM+fhIq0pUhoPd3t/bD1OFRKiG1jPByHxVg/1h5jAm+xcgqrUWNzZf9PiFumNwvGNePisaEQRHqFNUEK4++vB1vMrW3WtQ87YwgdxO8ef0E0FWJTbu4tnVLbwI9CW6QL795hFflvA722GGwB9UnTFKW+zujiImwtY3wdaNKhK/JdRWFYib3r+1gHl2pi2zjRtlqf0JFGSeZPltA4OjFefYJsSgB8wmY8/haVTuQ09555B5KDCSQ4z2cx2sk+4tQMMKLYS8EK1UMZMmlirC8rUS2q5PuZLsL4J0Er4jyTkJWWvrLibrOCumsd6z1PXldLH1WICcQTraXIWq61htcfQYR5vF32V5+yXDga7KPUvW13NDWP8v+ch6BMJLKaTsn6Xn3+gc9yzarlFrTJsHpnm91qrzrEN499l0F7yR1uozP6w8fZ2DFivPTZi/m9hHonNyvF556/i4MHpwAL083tXu7ttl5DKxgf7QrEVhhH971aVHeXdfhMioqqPjefgw//PFrOHPwLOpooXXiZ3soVWjP//XbGMK1GI3N2LnjKB6+X6BYFsw1tUqpGxEVgAd/dCNmMmk1jIq6tuPAvjP458sr8fo/V8LMz7tLGe78R6LxUwbjzntnYfKUvrTz2v+HAlFQ7t19Ci/88WN8+uEmVDFpWUYY4ev9D8/DgptGIzgygNucxp9//QE+X7mVKcPVapvgCF+GaIzCA/fNo1ou6IJ/FLIH71L6x2La7MGYNDUKv336E+zccornrFXPosz5ru/OZr/EMYiJCsGmjUfx40e18q6z66/hXWcV0u9fXRXQ8O7quh56NroC13AFNLy7hi++XrqugK5ApxXwZF/DRUNC8chNA5AYaQl0EwXY3qP52MoE3vRiWo1tUlcHhHtiVJ8gWl19qXKzKFR2HsrFz/67H5/tsyiCumskBrtjXHIABkb7Knh3IrcKu08VKTv3MKoRBd7lEV68tz2Tyr0qVF8EVGs753AqPeVcU1Is6Zw7mRh7klDXj4BtKuGlDIG8aw4VYBMVhF0ZPgTTQ+N8MZn1c2PdDzMNeB/7KjayvtMHhiGYILWI8HETlZ8rDlga6l/pYQ/eKejGoRR3jiYFmevq6lqhnrwnX+Sl/5n0CJMed6L0keHibLENi8LOCuiscxY1ntVmK/3y1Dl4fIF1AugkoVZQr0kUey2QT35mOxjk/UaLAq9FpVdJMN3T4J2ricq7qVPQfJedwIo2F75DePfQfTD2jmf/OgOqmKL6yOMSWHHp8E5OHd87HL/96/0YMqRzeDdnMQMrvn2FAivs9rwbSOXdFCrvxnX4OJw9lYsP3tmE5579HyoYDCH/iOLNYId+Q/ow2fVuZSWVcfZMPnvJLcWG1dtRmG+x9Hv7uOOGReOZmjsLfai+azsOH2Qq+Suf4R8vrWjteXexz6aAsCEj+mDR4omYOS0V3kHnLMm2x6rm3Fd9uhc//sl/kX02Qz1X0o4gOaUX/vDn+5HI+Xl4u+Ps2QK8984W/POvHyA7o0ip89y8XJE8IhHP/mQJ+g+Ko533fBWhPXjXm/0v5zKY4rFHpuH536/Eu/9dj5PH0tWU5LnvPywF37h9AgNmhmBvWgYeu/+vOHXcEqKpbbP27wIN7y726dDbf7UV0PDuq62/PruugK5AawU0vNM3g66AroCuQPsVkHZXoe6OeI4BJ5MHh1OR6HJhwEg7uwuAEdD3/Nt78fbWTJwsaD8Y40pcg3sn9MKd1yWqvnbK7k313gdrjyOMfbzGDYpsfe0nf99KgJeF9LKuqQ/tzW3WoFA8fUt/pMRb4F06e93JLxNDNUb0D1evlZTX4AUmMz/5dkviYyeL7M/05j/cnoqh/cKUnfYEewHuZG+/PPZAvHf+AIIwEySN98Mt6Xjg5R2ooArvSg+Bd65Npco2O33cQEtgRYvizcnRSfWXq64WFc/5ilkRk0oohYuLi7LMClgTG63AOzOTZRsI9Oz1uxOVnWwjMFCGqI1UcAthn4e7hzqGwDoVHENIUVNbo86hlLkqCEP6iDGwgtbr1z/4vEcFVhgNDJqZNhmmuzsOrJC6tYV3BkJQ6XnnOHgoXB+8h/AuAU0GY7uBFaHhQfBmfzIH7ldPVaezC2vOa91AwC3BCs6uFstzndlilY9LCMJjP1iA5KSIVhtpu8q7BVTePUDl3fju6nkngRXS825qu4+D3Dtbtx7Fi3/6GJ99yHTwlpCcxD5RuOWumbjzzgkEdBYFYXFxJT5etgcv/WkpDlOh10AVt5MLe9ENjseP/m8hxo1NgTchmO04yJ53/6LyTkIrrMo7E9OWPb3Y9zLQy26fvCbOqaqsAnk5hepQEtYTGOyNvlS6TZgwCDPnM0Ck14XW2ZNHsvDOG+vw/G/f5/UwKwgZzv5zE6cOwlPPLoEXbb6S4FxVVYuDB87iicdfx76dx1BZIeEcDvBlH72f/N8izLh+OHvkBZy3DnvwLiEpCnPmjcETTy3Elo1H8NJfVmIl036rKyrUvu60eM+eNxJ33DlVnnx8954XcOKYhncdfTZreHelf3Lp43VvBTS869766qPrCugKdLkCGt51uVR6Q10BXYFruALjYrzx4LwUzBgRxT5M5weMtFeWMibFrt2Zju+9cQBn2Iutu8eD02Jwx9RE9E+0ADUZ2w5kwdvDBUkx56xuv3tzF15bdxYHqb671DF3aDh+Q9AWF+mnDlFOqJbP/orS9y45NrD1sH9cdhjfe2Vnl04zhoq7T342SUE6sZOXsn4nCfDSc8sxa2x8a2+/HYfy8OSrO/D58VJah9u3IXfppG02Enjn1FCMIX1jMHP8YAXvBLxZe9apPnVU1TkTuFkc4JbzGwjYpEeYxT5rUc81tdhkRXUnr8kxBPCJck/eb1DqOfb+k5AL5Q+nfVySnVvAnxPhh7OTs2Vbgg4zjy+/WxR+FjuvzEX274nwTuoqabNdCay4QHknPQYDA+A0dDhcH74fxsQ4JlobUM6+iN9//LULlHcTpgxE39RYeDHptIHwzkngnQKmYlFm0IyzJeRFwJ6MoBAvTL1uIEJCfHiNLLbodgMrbmwJrOg2eNevBd5NafeWLy4uxycf78Dzz76H00cy1X0mox/XfN8Dc9F/QDSfO8s6ahjIcOJ4Dl784/s4uPe0CmoQ6OUZ5I3vfW8+5hJ6xcaHnncuez3vvH28kNgnjkEgUTC5uRFrCeE+B9zrzc0oKSjHsUOncOJEAdWAhGFMBPEmfEvoHYW7vz0N4yf1R3Co5TNGhjwb6744iH/9bQU+XLqx9fX4xF6YMmMYbv/WRPWPFOwYyWeqCQXFpfj9rz/Gzs1pBLcW2CZ99BYx3OOue6dhwMDY83pR2oN3cuzZhHc/+/VilBUwqOn19Xj7zXXYs/No6/kHDE7EnPmj0TsxRCX5CrwTCK+Vd/ZvSQ3v2n1U9RtXZQU0vLsqL4uelK7AtVgBDe+uxauu16wroCtwsRVwZ3+3gZFeqp/dXH4ZTUkIbDd1NaegAntoq/18Tw4+pFU2m9bauk6a4F/sfOxtPynRF9+i8m4m++2JikVUa29+cQop0X5YMiUe7uynd5Bfkn/w2l5so5W11sbue7HnHx7rgwenx2Pu+Hi165b92dialgtXBmjcN6+fCqzYtC8LrkjONQAAIABJREFUL316DG9vy+rS4dsq7w6fLsSmvVnIZf2+szAVXrTk5rJn4dINp/HEOwe7TXlnhXczBN6x35fAO0eq7gQoKrBGaObpSTVRS9qsgA35WVrFVEtR0Kk+dwRsVgWdbC+qPWcX9h3k6xYYx9AOWmVrzZJ23Ezbn9j3RHHHfnl8z9rPzo3QQ+y6dfXsU8j+Y/K6HN8CAhn00oPhnQOTXgXeOd7TufKuMSsH5nfeRc2/X2ezxVx1vzV7+8Fl8hQLvIuPUYEVlaWVeNSObfa7j1zPfm6i9DoHnju6aSVh1j/Yi9dN7gsL2Gs3sOJmBjB8u7sDKybTNjuh3SkfoK31nTfW4uU/LWfK6znFbUxsCGbOHQ533mfWUCBRDIu6dNVnu3D2VJ6Cd9bxjdun4uZvTMToiSnnpcBKzztJmrVV3oUz+XXqjKG4747hcPbxQZ0ygZ/rh1dvNqGspJapt6fxwfu7FQwrKylXpxLAtvDmsbjr2zORSsWfNeyljKmyb721Hi//5VOcOHCmdV6RUWFIHZJEABvN62CGkc+GtJqsaarFhlVHCAjPMhTD8o8VRj7TSQPj8egPbsA0AlhvT0vfThntwbtZN4zBT565CY4Euvt2HqcddyP+8fIqVFcyyZaQzsfXiym5MRjMxOKPlq6jTbdAqTY1vLN/S2p416UfiXqjq6YCGt5dNZdCT0RX4FqvgIZ31/odoNevK6Ar0NUKeLMPW6S/K5KYxBvi796ufbacQR7ZBZU4mVOhghy+rBHCQIu+UT6Ii/BWIR2ZTCNOSy9FEBNZ+8b4KuVaHuHXusMFKOxiYEd7cw/kufoTZiZGWVQxGVTHZRZUqQTZIUlBCmyeoY32wJlSnGFwRleGpBqPTvRHRLAnEgLdEB/iAW9aliXpWcDW3owKHGdNj2SUYduJrvXR68p5bbexVd6dD+8s0E3BO8INT09PC7yQJGSq7gSqCfAQmGZR2YkyrtlibeXvAnnkl8j11Hs8hthpRU0nQ+Cg/DyW7a2AUF53d3NX4ELBO8I+azBGj4d3rJOb6nk3CU133t9hYIVKBT+Tgdp/vIbaDz+Ec7nFsmj2DofL/AVwufMWGKMiVIJ3aakZP3r8Xxco7576zT0MHRiFXlEXhjF09R5q1zZ7w2jcx8CK8RP7dvVQ7W7XfmDFRNpmp1+wn/r/ePzfsg+24Y1/f44Vy7aet40TLdjefvbXXG8uJ5ziPzzYwLthI/vhljsmEeCNYdqqpZ+jDHs976ITgnHDLSPx8IML4Ue4ZW/I81KQV4Q1K/ZQ6fcR0g5aeskJEI/vHY0f/XQBZjAswt3DEoJzMO0sXvnrx3jr1c9RbROY5Oruzj53PnbWzxRycwWqGNYhME0NSdj1cMa3Hp2DhYsnoB9VftbRrvLu+lF48hcLKMF0QiVVxhsZTPGbX3+IgzsOEKpbnmFndxcExAQh/0Qu6qlelKHhnf1bWcO7dh9x/cZVWQEN767Ky6InpStwLVZAw7tr8arrNesK6AroClzdFVg0NJQW4ASM7hdK5VsTth7MwS+WHuo2aGethj14JzDNSOAmCjj5mSkgzdnZWfW2UyygJc1YXheQ50DYJu9Y+9WJmk5An9XqqlI0+Z9S2dGTKSBOEQUe25LObPld9rH22RPYJ6BDbc95iM1WbLnKRtvTbLMH0+Dg5QkD+/s5jB9L5V3HabONdfWo338Q9b/+Dcx72V+x2mKPNASFwvWOW+G8aD6MYaFU3jVSeVdlV3n306e+iRsXMzE07pzl/GKfkA6Vd9+h8m5M/4s95AXb24d3ElghyrvxF2wv4LiaSasv/vlT/I9BC0cPnT5vGwWD1f134Wjm/aWSlm2c6f7sX7fg5nG4/5G5iIs5Z50V5Z30vPuPTdpsFFV9c28cg+/9YD78/D3tn4MHr6muxTFCux899k9s3njIcu2ocg0MCcH3f3A9brhxOILDLb3p3lu6mYm2q7Bm5S4Fx61DngerOu/8E/FZ4hoa+cs2ylxUhtMXjMWS2yZhLuGgdbSrvCO8+wnhnSPhndTj7OkCvL90G/750gfIybKEYcicTbRQN7D/pPX/W2t4Z/+W1/Dusj8K9AG+1ApoePelllufTFdAV6D9Cmh4p+8OXQFdAV0BXYGrrQJPL2YT/glxiGRvMWUP5ZfjRc+ux0c7Mrt1qnbhnQRW8D9rrzmxugrUsDdULzy+IVZbmberiyutsdKr7pxd0HY/AXcCAkWFJ3BBwJ6yxbb0yBNwaAV5AlosSj2DOr81sEK27Wk97wzOhCQEk6aZ18H5wfvh1rcd1Rq3acjIRN3qL1D3yr/QkJOHZsI8FhXGlD5w/9GjcEztDwcqJZuovCsvrbbb8+5nz9yOBTeNRUyMJSn5UkZ78G7u4vG4l/bPsWP6XMphz9vHPrxrv+ed2LOPHMjEn373PkMWdqCkqMWW6sKkYycXGFknkytt3FWNcJC+frwHm6hQM7mz12N1Exqo9qznPWdV35loOR0/JRX3sk/e9JnnoJe9nnfRceG4/uaJeOTRWfDzO2dNbVuEmmozdmw7gV//4nVs23yY5+PzxnvdNzAI3/+/OZi/cAT73gVRedqA555eio/e24Rjh8+2HsaF6lQXCRJia4OGSsJtd4LteoF2tMhybY1cm/y5TmzqNed6j6akJuKmJbw2902FC/uCyjk7gnc/Jryz2qSrKmtxiMmyf/79MmxYsxdFBaV2r62GdxreXfZD/2UdoKjsFmw9th77TlZh66lYVDZaiLuHsQKDYmpw05hsJEda4qevuaHh3TV3yfWCdQWu1gpoeHe1Xhk9L10BXQFdgWu3Aj9fkIxbJ8UjJsJHqVqy2Ufwnr9ux+p9ln5m3TUugHeOLVZZwjIBbdKbTlQ7YpFt+/NTIJyo4EQhZ7XDuhDeiYJOeuHVU5lnHQIKBAaKXVaIiSXBVlx5TuoYyqKrAJ00+G9uTaoVsCfKHzmWvKcUfT00bVbqYZpBsHLft+Dc7xy8EyVVU0s6r6GkFA2796Hu05Wo37ABxtpK9gxkxQJD4TRlEty+/yCMAf4w8Np1BO8e/8USzGPgQAR73lnbU0rStAzbdpVtX3MhBBMbtFyH9uDdzAUT8K17pmLkyAR1LOmbRrR7nqLNxHMJDhYxmSi4nJh6KxZ0ax86631zcfCuWUHhD9/djVdeWo5d2w8TwlkCI8KiAhEeGYrgEF+4uLFfYykTdt0MCnIJR3b0Zi8/9sYrLixDRkY+zpw899wlpkRh4Tcm4UFagSW8R9YuabPS8+7f/ziXNtsrNgyzF07E/d+eggBfi+21betPUavm5BRh5cf7sfTNNTh+JF3BOzlmaHQkfvD49Zh7w1Am+roj/WwxfvHj17Bx3T41LxnOrq5ITI5GZEwA3FxZV8K7RhcqX3kipX5l7zxZR21dM9LTC3DyaDprUKv29Q/0xcw5w/Ho9+chOj5E9cLrKrwTeF5SUkE78nb8868rkbb/NG25F6Z3a3hn/5NaK++66yfYRR734x2RF8C6jg7x4h17r02Ap+HdRd5ZenNdAV2B7qqAhnfdVVl9XF0BXQFdAV2BS61A3xB3TEoJxMBYX0iuxrLtWdh2uhT5lRd+Qb7Uc9jbzx68s1gHLRY9q5VVWWAlOVZZXanwael/J+BOrKxWZZ7ansDPJNBN0mRbjiX2Wul/J9ZX2UcFccqBSBwsgRSW5E+VTttioRVIJ7ZZCbRQx2mBerJ9JVVJr3+wGkVppzC7wR3zD15eVfxyX+z0AF6GOWqb+x+ai2f/cHen23e2gfndD1Dzt1dQfyBNbWpgYIXTkMFwnDsHxmFDLLu3gLsGgZ1UMxpOnELDjt2o274LKCyAu6MZ9UY3NPUdCJdbFsNl3iwYCFVVLTuwzX7rnhmYzMTZ4DA/1LZcaxe5PtyvzsY36iwRwxzmlteiGQbjT0uoKyFSe/Bu1ITBWHjjKAxIjeJ+gKsoKKW/oY2P0433Qy2vdQNfd6HqMDTMH0GBHhckW1+MbbapqYEJrmX49dOfYNnSDcg4k2O5h0kgx00fxh58AzAwJRzuBjPKagxwJUeWZVU10NZNiOzpUIdTZ9mPbu1hfPC/DbzvLMEV7lTRjZ6ciud+fQfCw/1UuMQhhkf855XP8ApTYGtrLSrTkLBAjJ40GIvY9y7Ay10d21rLRmUPB8rKynFg/zF8vjwNR9POoLLCEiphIrwcMmYgHn7sekyc2Ac17DO3+rMD+PPzb+Mw+96JElCercjYKMxbNAKjh0XDl/BORnkt4aeR6ySMq25yhBfXUVzdiLUbjuHD97Yg56ylJ6KMISOS8Z1H52P23EFqHQU5pfiIQO6Xv3wfRXm5BL6NkLTZWbTN2irvZF95znNz8/HcL5dhxUc7kZuV13pc6x80vLugJOoFDe/s16XbXz2c4YtTuR7YccIL609cfI8AUeEte7xr8fHdvpgv8wQa3n2Z1dbn0hXQFeigAhre6dtDV0BXQFdAV+Bqq4ArpUhBXs4IYDCGfOk/lVeFSipyGmz6b3XHnDuDd6pHGCGaDMEPAhAMBC9iYZX3RGEnw/K61d7KnnktVlgBfpZwCguUs9hfLdZYa88u+bNFmWehKVboJ9uqkAypQYsqzBpgUVFT3+PgnStBnLFXLzT0ToWDj6XnWXMN4Q4BJqN70cxU2cacbDTmF6KplHZQkY1xOEZFwkjVnekbhHfx8TCw9jI6CqxI7hePWNo8fXw8WpFaS4ltW6VZy9762qx5yRg8JBFh7KnXHrwLYO+2lL7RiIjwb710bW9jOVd1gyWPNTzQD5OuS8XQYbFMMXU77za/mMCKOoYmZJ3Mw4MP/xs7tqYxfKJSgTsJa/juozcRSA1D7+QwrskCoFu4pEURyL/I6/lUvK74ZA+e+slbKC1inUUJyskmpUTjx0/djvETklkzd4htVnrevW7T886FCbbB4SEYPC4Crg5cR70AbMuobKCVnPdzRUk1Th3OJjTLtTw7LRu4kCTe/cANuPX2iUhKDEcWVXd/fOETfPjOGuRmF1quMwHftDljcN93J2PkqEROuQV4n3s8BG9b1kcr9aovduMFhl1s+vQc2Y6ODWevwwl47P+mw83dk/Mo7zK8szy/zVj+7ka8+e81rBMBcpuh4d0FJVEvaHhnvy5X/NXLhXX2JnRNqu80vLvi96Y+oK6ArsClVUDDu0urm95LV0BXQFdAV6DnVcAW3s2aMAQutM1aEzstmRLsv0elXFkpbXtCXAxiYzUwqMKihhOAIzZKF6Z4SnBFRUUlgQd7t0mIBYFIPVVz7m6uKiTACvfE2lhHuOAmr3M7CeiQHn8+VCsJ0BBVn0A/+bOPjw+VWXJsQryWIUCvimqn1977DAUHe47yzoHKO1HNNbvScmm0gBlnBybuUg9X28ikU9oUm838Jf0EWTOSTZh6hcM4cTxMhHfOI4fDgddB6iyjmdtUllbaDaxwdXPhNXNSwSQXMx75AdNQ5wylOiusXXhnoj3ajcd3osW0oyHXWEYYFWt33DdT2UVDQs5PUF367jr8k+q2javOAagR41KwmDbWb35rWuvhqc9EXn4p1tCO+ttn3qHtNVvdn44ujgiIDsSvn7iN4K0v/IK9O5xTXX0ttm89jud+tQzbNuxV4RIygkL9MOum8XjogRmIigpiSmwG57USb/zrnG1WQiQcGeDg4U2rOf8DnxPrEEu4cDpRkdbS1lrfAr3lfW8fT4wY3Q/ffmQGBg1JgMS/7OIcfv7EUhw+cIwqvGplcfWhFffeh27EvAWEkElh3PPcM3HBoni+NPaoe+O1L/DCb99tfdvD0xXDRvTG08/ejtjekVQqVncZ3lkPknU6D0uXbsXLL3+GjBOWtFzr0PDO/u2l4d3FfMpcxLbWvnWirNt92rW1b91FHKLTTb83/QRmDc3odLsetYGGdz3qcurF6Ap8nSug4d3X+erpuesK6AroCugKXMkKCLxzrC/GYCqLZtHu6OxE4GJNtZS+ZIQAVVVVyMnOscC4RgFyTfB0M8Jca0Y14Z30rXN3d1WKvKKiEnUME2FbPW125roG9uZygguBlFhjRbFXU01VYVUNvLw8lJqogfLCugYDAvzcaSMstyTbSt88gqqQ0BB4engqyKdss1y8gUrAGgLA194lvKNtdg77jH8tbbNvL0XNS39H/ZHjMBBkquCJFqum9RqbHCQ8hAC12REGV4I59oeTYZDegr2i4DCoHxwnTYBjvxSYAixqPesQ1Vg54d33H38D61bsQm56/mXfOj988ibMWzgWfZKj2oV3F3uS0HB/3Pvd2bjp1gkIjzh/De+/v4kJp59i3Wf7Wg87Ykxf3Ex4dyf76llHHVV8hw4zUOF3n2H18o2tQRWe3u4YMq4ffvaTRejfP1rBvI5HI06eyMPrr27AK3/5EKXs8ybD1d0ZvftF4/GfLsGIUb3Zj67gAnjX1XULWxWwKf39/AJ8CeyScNOiMRgxIQn+AV7IYq+65e9uxm9/s4zrKFXqP2eePyIuBM89cxsGD+vN/TqGkDKXgtwyrP50N5742RsozCsihBfrrQFRMSG47+H5hIDDCQqB5bTWPvnEf1FWXKae9/Zss9b11ROcb2Pgxn9e/QLvv72anwOWsBoZGt7Zvws0vOvq09GF7S62b10XDok+ffpgzpzZ6JPSD2GhwSjIL8CSW25Ru46Lz8cTiy29Da6ZoeHdNXOp9UJ1Ba72Cmh4d7VfIT0/XQFdAV0BXYEvqwIC75rNJUiJC8XU4clwIiCyHRKW0Kj62okVloo4SZVtrFcBA2bCJqMjtxcbLdVg8rrBxH53VHNZtxM4ZzbzdSrJBLrJUH3zaCO0DgEK1u3kNSPtsw5MlG0UdZn8neCuNchAbLxUdplravDuJ2tReTIL8xz8v5bwrm75x6j9z1toOHmW6bBurJ/YHWmlFKsm+wZSeijNBS3+Tgnr8PMhtKO1mLCUjefgNCAV6JsExz5JMPHvbUcT6yfKqmeeXYotGw4gL7sEDs0dK+2aqahU9uhmi2quyWDp+2b9+7e/Nx3XzRyKhPhe6rq+/cYGfLB0E46kna/A6uj+VcZonof6TdoJHRAU4o0lt47H3AWj2TfO77xdVxPavf2ftVi/lvDOyPuh0QFDhiVx21FMTh3Tuq25xow9u0/imWeWI/1EBu8PsypbQKAXps8druyokQzn6MooKqzA5rWH8Dv2m8vPK+d14Uxpv/X2cWPq7PWYQotvWWkV176evfE2EjLbT1ZuW0tp+yj3sfS38/ZygqgfY2hdHsdefDOmpcKDyjoDz3PkUDr+9+Z6vPv2JqVcFV+vOyFkAnsIPvOzhQjvFQzHlr6GHa2nlqrB/btP4U+//xiHDp5GTY3F4u5Fq/T464bgvvunwYeW4lVM5f39H95DebFZWa1lTpOvG4wHHp3emjbb9jw5vJfWrt6Hl1/8gMC+hu0YLbZ4bx576swhuOveaYiOufgWY125PrLNM0+8iWeefEttXt68vKu7fWXbaXh3BUov0O5vq4KvmLruoTvnoc/IWYiKDOaNbkmYsY7cvDz88qmncOjQIfXSmp9+cQVW8DU6hIZ3X6OLpaeqK9CzK6DhXc++vnp1ugK6AroCugJdr4DAu4aKLAUVvH18lbrOwZEqOuk1x9EsgRF1NcrmZ2hi4itthWZzjVLUNbAfW30D7bBNNeQq0njf0khMtm2igszay84STHHOQijnEHVdHdVzAubkXLKPbOfE12374skcnD0D2IxfUmplsKcXD2VwckUZ7YQxDk642SX4awnvGhhUUb95G5rSLYECBi8vSx+7Glo1/QixSku4eEI8Up9mKhINfkyR9fNCMyEeqEh0io2G0dtbJcvaHeQ+dVX1WPbhehw+nYmy8nqYmgW2SlqIFLGl4Zr1z/y90cBrZ6iHYxO/y/L9BoPFNmpqclW/z5zeDykDouAf5EMlVyO2bjyG3btOMUG12GKrbj2W5VrZO1cz7cENhmoCQdp2+cvL2w2jxiRh4KBoBchsx8F96di84QiOMJUVboRP1U6ISwhn8EI8hg9PaN3UXG3GiSNZ+N//tsBcb+mbaCQICwhg2AQDIJKTIqngtKyhs1FPGJeXVYT3PtmI/CyCKZ5Wer2JDXnMpN4YTtupJPxu28S1E441CGxVpTx/vaqWkFp6qFOS2RG6McGZ0C7Ay8jk2yBERgcgOtZf2cNliEX95IlcwsrDOH4om9eW154A3YNzT+4XgZmzB/PP5wP29tbDJxT5+SXY8tkh7N2XiVoq71pmSYWjDxbcNBq+Xm4K7K1YuxNlueyxSRVscKgP+g2MwtRpVHUSlKu+k22GhFdkZxZg1Sc7kZ5ZqT4PGqnIdaFtOHVoLMNB+rD2vJ+7aWh4102FxRfnPqi76xQXe1zpY/fD/8RdNrRbdP1QjB49GzHJA+Hhbnko7Q2Rh4vy7oN3/oB3PtyhNrnmrLMa3l3sbaq31xXQFeimCmh4102F1YfVFdAV0BXQFfjaVUDBu/IM1PLLt9G5RXxAhZzAMoODieCAX8rN1aivrSC4I7SrreW2dUqJ11jN18y1aKqrIqyrURDOOyiCX+BNSjBmb4garK62BiVMSq2nWs9BkTh2dRMAwiF98wRW2P6sdnb3glGEEUYrwKO7FC4wMS2zvw9VW64hX0t411hKS2QxAZ3VKmuFJGJblgKyDqo2Um+GLzgS8DQz5dXAYASTuxsMBCvS987a4+6CevMwUu/8zEJUVdZSHcUaE9I2O7G3Xh2hkNGS9muob3mNqatsHcdhga2yHQsNA5Vn1sSQgHBv9nRzJ1N0UpC1qLAUlcXVBGZUn/F4BjOPK/s1EbIS5DWbWs7lKMDQciz1PoGYoclykzjyfvEN9YInQZKpDYgsK61AKZVwNeVUajrIggxwYbCLFy3Wfn7nrKMNBFOVZVVca6lF2Snn43zk2P7+PgReYtvuWn8/1eeRAC8/uxg1THtupEqwgSCzrs7AcA13+BJKUaCG4qIyVBXz/jexaNb1OnK9UgOT0DzWg7W11g6ckwNfd+K1NbJ+Hl5M7WWPQhP7TFrDW+oJHiuYQFtSVMRrznVIrVgz6SHp5uuCoCD/rq9D7NasS3lJJUrzKrmGetqveUm5Dk/G04ZTGWfi7+XlVSgsqkRzdQNqeU2d3Ngn0M8NgUEWFaS9+0tqZKatvSC/GLVl9apGsl5jkwnu/i60//qoe6S7hoZ33VXZqwzeSU+7b7549JLAnVhh773jJoTF9IGvr69dCm2vjHX8gVZcVI59+/fh2WefU5tMSdiHx2/mv1BcK0PDu2vlSut16gpc9RXQ8O6qv0R6groCugK6AroCX1IFBN7VV2Szh1wdwYJzixKOajoF7wSkWeCd/E6pHfvVVaKysoIATqAdwYaApdoyfsGnOsg3CB6BEfwCL1KlFiuhqO6aCF7kN6r4aB+DE9VE5ZUEFALwbBr3W5csSh8F8bhtI8GWM4GV0dmT8i/2heNxGhsJYTg/UTH1+xrDu2ZRJ7ZAyw4vN4GKKBkdCOuaBdaJjbglUbaz20Rq2EAw2yS0SSkg+VsLBLMq7xRka3nNKsaT46rX+J7ta0bCHgkPkWukjs15NVGtZVFXElYRYln3U3PjMdRrtiq/ltdao1jFSirHtQMiLccnzJX5twyxljrwHrIFfQISBVQ2MqG5de6KC/PYBIL2jt1R7c7VzRI0IfMXlupEAGhytKTIytyaZe121mZ9TdZuHVIXYdUKWXKtEuLSVtUm55A0ZrGht9aSm0uGrHXN7cJaOwuyJjw3sC5cAf+ziDslFMNJ+v8pR7YkQBM6EhpLmcXea2J9RXXX0ZCat62B3EsGJmdba97Z/Xmp72t4d6mV62y/qwzeiVX2+RXxnc1avW/tWzeg/wCS56BWIt6lnW02qqziD7nyCjZ4bcLtt31DveNhrMCyx3de7KG+vttrePf1vXZ65roCPawCGt71sAuql6MroCugK6ArcMkVGOJ+GqgtRDV7yFEXZOlx5URVV0t/OpITGBpqCY6oEGquoxKphD2u8lHB9FmBNmKza6wthasrbYCxKVTTNaOsIAt1tNSqIaSg3pJA21BnpnXQAYGBAXAPiUPG8cM8XvkFc3fkHBSwI6BSx+FcDI50ORHeNREONDS5MHjACGfChwFU5S0xBWDWkctze/nlvthpDb0Mc9Q29z80F8/+4e5Ot9cb6AroCnRPBTS865664mqzzT7xVgrWn7DfPNEK62LjExEb3Ys/MDqOt+5qyYooe7X+q9Ivf/Wr1r53/3swDP7eb3T1MF/v7TS8+3pfPz17XYEeVAEN73rQxdRL0RXQFdAV0BW4rAr0djoDXxQTrNWgqo6WOQYlOLCfnMFAdZuEQ9BH6QZL3zNRblUQthUUFaCKgQA1tMsZG4sZslBOZZwrfMNiUZF3BjVVtNNaraAtKZR1NWW03TJEgIcxObvBJ24wagoylKqv7RB45+3rB1/2fWuqLUcRE1Prmtn7zcReX6JYcvVANc8dxL5rY9x9cHO5K4ZntePT7WJ1NLzrYqH0ZroCV0EFNLzrrotwlSnv2sK7jkImrlRJcnNyWg91zfa90/DuSt1O+ji6AroCl1kBDe8us4B6d10BXQFdAV2BHlMBf5Shv2cejHUFyC6rpaLNEy7ULzQaXdjGi7Y5scuy1119vaSg1qGafe7Ky0r5Evvc0WPXwJ5ehsZK9uRqgMmNPbIofmgQm63AO7HO1lsUeGKZbeAxHGm59GfgQhmdtDUMYRBFXtshtkAJrnBxZXhBs/Qbo13WQSx+LYCOAK+2lo3xk6Mw3eiF2Uca0Kv68kQXGt71mFtaL+QaqICGd911ka8yeGdrmxWl3QsvvNAtKxcPeFZ2DnYWFOEjJggl+nrj9oRoFGSdwEM/+Lk657j4fDyxOK1bzn/VHVTDu6vukugJ6QpcqxXQ8O5avfJ63boCugIb1mDPAAAgAElEQVS6AroCbSvg2NyAGJdiRJgKaI8tQw6b5Duzp5eBibMSEGHteVcnCbJmBgfUVBLg0WLbWM+/m8nzLIEVpHVwdHWH0TOI1lhaWh3YQ4uW2fqWnm6mhirVT6vRwYWCvmY20M8kzCPca1Hm2QN40hNMVHgGZwYTEN41sn9YY6MF0sVH+mGsRyDGl7lg+NkmuLaEH1zqFdbw7lIrp/fTFfjyK6DhXXfV/CqDd5I0+51XU1tXu2LFcsrDW5KVrkANMjKz8OapdBwrKUPG2ZrzjvjK/GHqX5uW3HKLev2a6nun4d0VuLv0IXQFdAWuRAU0vLsSVdTH0BXQFdAV0BXoKRXwMNQi0rkM4Y5iny1DbaMD6gnZlNKt0UyVWy3TZisJ6qpRy3TZ2lqCPDbUr69lw/6aQr7OpEpCOBMb3Du4+vC7lSP74wmYY4N8KvgkpdaJ9lviPJiZJ1BHaCdJtTIaG6jo475GR9pibYYKGuDx5JfAOydHE9V9bPBv8oCftw9Ge7hhbLEzUoqMCK28vH53ctqvAt5JMIE0/JffZUiPP9sAAxUG0AI3pR7OVCO2DTj4Ku7BtvOWOci8ZP5dDTmQtcmwBkpY1yHHFhGMDAk96O7gg0utn8xR5irz62qARNu1dXW/S51jT95Pw7vuurpXGbyTZc59ekhr2uzf/v4PJMTFXtLq5QEsKSlBTa0ZkRHh6hjPrt+Cz/fm2j3e/WPjMDIkELZ97168Yy+SIxkR3tOHhnc9/Qrr9ekKfG0qoOHd1+ZS6YnqCugK6AroCnxJFXA3mBHhWIZEjxJUENaZm9nzTnCbwLs6wjb2npOIzfqGRpgJ8Jr4q7nJhGZzIQmcjWChnomy3FN66DXTKmti+EVdTbnqcyd/F6WegaDH0dVLQQ9lsSXkc3RhIIXNcDQ5wsWZAJHHox8X7s4O8CQU9CbISwoMw4D0OqTkAQE1lw/u5LRfBbyrqKhAcWmp6h9oohrRdAG8a1SBh1J3FybrRoSGMmGXkFMiS7+iUU/wWlVVhTLOXeatUmBpbZYgElfanL28vODu7nZeEqx1qvLdubq6GoWFRTAT3knysJHCFlm3dch665kuK2v28/KGj68X7dPng92vaOmtp61huEtlNYE25xrI+XUF4Mna5XqXV1QRXjfCy8cLPp6uCkpL9qseF1cBDe8url5d3/oqhHe2fe+k5931tz7Q5fVIcuyB8pMo4Q+wzMr81v2WxF4HD3cPvL9nP/664aTd401ODVHW2W2fL8Uf//m+2uZ7009g1tCMLp//a7thF+Dd13ZteuK6AroCPa4C8oXCYehDMIQO7nFr0wvSFdAV0BXQFdAVsFcBE62vHqhBqFMBfJ0b4GSk+o3iO3dHkhQOg6jxSFWam8zgW4jyJ3ixzYlo4nYZRQRuFuXU5QxXBmd4E9o1FxIaynE53M3NCC1tQq+CJgTVmeDE5NkrNb4KeJeRkYnjp06juLySNmMpraT3EnCyz6Co2ERpWN9o4MsG+Pu4YmjqALh5eqrQDvmHyCulwpNjyS/5/z7tq8HkGjQjv6AYmVnZyMnLR3Ud1XMyvwYGkRhoXXZ1QXBQEOIpjPH29rpgfmbarHPz8nDw0BHUEtAJsHQQazVBXn19A1xdnNlnkQnD5LUG2qDjwyMRHRcOX3/aprs4uraWLh6Mm4nCrm1d0tMzkJ6dRwDZjKH9kxSslOvV0RBwd+r0GZxlO62yyjoEhwejf1IkAv18ua88V5c/urr2rm4nM7K3/suf6eUfQcO7y6+h/SNchfDOtu+dTHrNmjXtrr6OPRystlqxxH5astXutv0C4jEydAAE7s1/ZZXdbSKjXPGrYQM67nvnyWasFZSZ97Sh4V1Pu6J6PboCPboCGt716MurF6croCugK6ArYK8CAoQIaIyGRjiQi4nAS/DYOaGX/M0C0rxcHfHJzyciIoChEi2juaIWFYtfRFP25buK1M9h/kd6YD2lUmqZ+Ff5ZeQ0iJqu2HX8KuDdiZMnceTIUaVkk1FtbkJRUQnKy0vg4+NNsNNiQaYK0Z+QJ5XwzpPwTuCLQBUn9gO8EkOOJz0NRUHWPoQSIGvGxh1p2L/vECrLShDdK5zgygNmhpaUUEFYXlakVJWTJ4xFXGwM3NzO3RsyT4F32bl52HXwCMWalby2VOLV1CKPSrzc/DykJCbAS+Akh4ODEeHhYUhMiEdAQECXl9m1tXT5cKouci/a2oF37NyJ3XsPKPv4zQtvgL+/v12loe1Zjh47js1bt+PEyTNoph3dyJTkWRNHIqV3LK+pV9cn1MGWVjuz3BcdWXLl3pF1yXadAWDZTraRe+NqGhreddfVuArhXVHZLVj4p+zWFS9bvkyp5mQ0MvHo1Jl0nDpxDKtrjiDubA5Gj56NfkPGUuJbiPdy1tmtVIRHEGbGjFXv3fXhigv63Vl3enEWP3TdXFv73snra376BYo9vw1D3YjWYzc7bYVfxV+666p8+cfV8O7Lr7k+o66ArsAlV0DDu0sund5RV0BXQFdAV+AaqIC3uyN2/X42ooPP2V2byqpRPuUZNGUUf+0q8FXAu7KyMgW9mlp63hUQ3O07cBAnz5xBv/6pSE2Mg4eHO4M+BNbRQkuFWg1hV0MDwabRGZ4eRvj6+CjQJ3BFWjnlFpXC08WREMyDSjiGjrSM4uISQsJqbmckbPLjcWpQXlWjLJxGKi4LCgvYU88FPu7e8PX2haf/+TZmC0FtwsefrcfeffvgTKXd1BHD4BUWRtJmQl5+Po6fOIGjx05ixrTJSOmTrOZlOwQaVfO8+Qx0BO3ToiDMzC3A9t37cObsSUyfPBmxkRHKStogPf4Ilxp5bAeBXbTmyr7V1VVwd3NXQC8gwF8dXlRtUsvSsipu00wFn9hxDUoJKPWROpSWlhFY1avXrPvJvlYrr6gJfTlfDw8PNFDpmVtYjMqSIjSbnGkJNsHNycjzuiEwMAB79u7Fth27UMF63nnbLQjkXNqDW3J8qfXna9dTeXcWrlxzhI8vNhw5gj694zFsyAAkJyVwJueDWIFmBQWFKK5kj8kaXjeqFD18/CwKTep8BIx6+Vn69peUlCpOUUWYaKQ93ZVk29WF15LrEQWkHEvuCy5WbV/Dv5cXF8JIq7oHuUSAj2drTSorK1mrUtayHNWEyk2891zkWN7e6r4R23QpU6ldqJIMDPA6D2oKhC4u5nk4pE6yTXcNDe+6q7JXIbyTpdr2vfvVb/6CYakJ+OitvyCnKPOCSoT6RyhrrXzg/CPNYne1N76VMk+RaXt970R1Z02clX1t+96JdXbUmF9dcMgeBfA0vOuuJ0wfV1dAV6AbKqDhXTcUVR9SV0BXQFdAV6DHVEDDu7sv+1rahlXIwXIy87FxyxYcPH4EYydOxdA+iXBnv7eikmJlucynQq2BVk2T0VFBEyI91WsuKiYawYQlDbU12Lr3IIKo2Ivja2FhoUqlJwDp6NFjyKLVUwDd8IH9cDozA8czTysA5e3kw+TfGpgJt0yEZYH+AUhO6a3gj6PqySZDlHcNWLlqA3bu2cuehnUYMWAgopISERTorwJMcqiqO37iNPr1TUY4oZ4bwVDbId+n67mvUlQS0J2mBfWLdRtx6NgRLFl4I5Li4xX0EWApwPHgqSMoIRByM7qy758j58t+jOY6+Pt6o1+/PgSYHjhx6izhYaGy3jo70YLaXEcoyZ56XIsve8vFREUgi+8XFxXBkxbXwQMHtIZ/CPRLp335YNphJMcnMTjFASUVZSgqpRqyoYZc0hFGfr9XSlQmHsdG81jZ+TikFJPluP2WmxVIbA/e1VJtmJ6ejk8/+1wFuaQkJCAqJAQrNqynY68GffskYczo4VQwnlPflXJOp5XFNpMBL3JuWowF2hEkNtez1yTdyhERYYiKCkNGZiYBcBUBYZXqHenA4BcTt6+npdmfcDM6KlIp7HZSKVhdWUXoy4AN/gKvdz0YBsO7yJ81io/rTeDrhNNnM3jMLEJSWrlbrr30uRQlpJeXJyGeJ1WSBMSEyr0TYxDGPowyBBCe5bU8dPgIRVFuGDRwIHx9fS77GWnvABredVdpr1J49/R//bD6+AC16kXXD8Xd330af3/h8XarIO+LjPiT0xvO63Vnu8P80PHq4ZUb/oldBxSsS/R0R18vD6W2sx379u/Ds88+13r+m4b2tXtuX/Nt3XVlvtzjanj35dZbn01XQFfgsiqg+pskLYDBL/GyjqN31hXQFdAV0BXQFeiJFfDxcMGuVx9AdKhv6/K08u7yrnRmej7WbSLIOpqGGVNmEE71Zv+7Jhw7cRK7du0kIHKEp5cPgZ6rgjnVFTVIz8lCeFQ0esfTpkq12fufrkQvBikOHpRKuJKo4J2AlS3btuPw0RNwc/XATXOnYyfVczvSdqOCARKxYYnw9XJjmEIligjMBAyOGz0S0dFRSqkmQ9xpNTUVWMtwxkNHjjGsoo6ALhLhkYRI4SHK4mskFBKVmROVWh5Uhrk605bZid1SINWatWuxN+0QvrnkZvRJSoIL9xXgeOpMBtZs/hx57K8X6heGyPBQQqUmZGRlEqQ1qTX24mv7aMMVeCdwLMDXU+1bVlFNqFVBqzUweuRglFXX0LJ6Cg58b/KYsQgj+HLgd/szZ9OpJDzAc51l/7rBKCkrRnZ+LhwZtBLi5Yom1qKRUKyakDO3oASxUQypNJjYuy8ftQRct958I/wIyezBu0YGWoiCbdv27dizfz8SY2MxfOhg+BGO7ty1Czt27VWKt/FjRhHE9VIiILVu9kHctGUbw0zKEBwcCi8mKzuQHlbX1iM7O1OpLxPiYgjcYrjdFuI3RwUpRUUncFcgazp5hCvrmNw7AREEqZ99vpbXtwLeBHDBQVTFMfikhirF/MJ8dY8lJvRBkL8rDvLaCjT1JaQL8Lc823JflJZVqLAagZeZWTmKiyQT3A4ZNFCtXZR/e/cf5K8DSI5LwEgCSVHqddfQ8K67KnuVwrvDGb74zqupratevXo1lr/5ol3lnWw058YH6bsPx5acfThQeMJutazwzvpmEem++peFliGJNJl5FYgJ8+YHZQ3uvftb6h0PYwX+/eSDdo95LcE7w3v2ewV2162pj6sroCtwbVagef7UThfeUa+QTnfWG+gK6AroCugK6Ar08Ap400a3l/bB6Ojo1pVqeHd5F/1sVh7WbdyE42kHsHDseMQOTkVmKeHPzt04sHcnJowZTSVVFAGcG1OAG9BAe+PyDVtoMTUiif3iIsOD8Prb7yAxLo7AagT6pvRphXerv1hPu+d+pVS7967bsHHzFmzftVuZYceNGklIFKy+tx49fpIKunzuP1T1mxN7pgBAAUai/tuybQeqCPzEuurk7Kr687m7uShA1CsyUsGojLxC+FJ9FRpAmycVWh0NW3h3x6Ib0adPH7hyjkotePIsPlu9CjW0yg7o25drTGTKsYGvH0d+aSFCwyPQOzpS2XWLiotpt3VU4RFifRXr5/GjJ5FLteHMudchJDgIuwXSHTuNIQn9MHrGGIJFB+zas0+tyd2dSrKEOBw5dhRZOflIiktEnyB/1Lp5ooYBIgW5mVSv7UdQQCCCucZaSWQmTLuD8M6L6zTagZTV1VSjZWTjg+XvK9g1bEB/wslEGBjGIpxg9Zr1VO9Vol9KEiaMH6fsqQI/d+7eS4XjGgW/xvLaBLRAMLFNr+f9kZWdi9CQYLKJEHy6ajXCCPiSeyey9kGEjKKQrMRuwkKxUSfExGJgan98smI1LbCNSErohYH9E6ij9GQtHbjdPhxhPQODguHhaqQSMl2FjowaPkxdYxm1TJZWQSWsZVxMOFWB6YSlDLWhUGn2jGm05npjP+3ecj9Jz8Z5181FbGIvuLpfmSAOe/ePhneX91nT/t5XKbyTCU96amLrvP/3v/8h+/QhbNr0kd21xCRNxHXXTVeBFG+eWqm2kT53vi5eSHAMh5+f33kNH0USnM80ndPZZTjglIbjJzPQmLVB7bdwxK8UwLO1zv7t7hkIiAq54Nwa3nXXjamPqyugK3CtVqAr8O5arY1et66AroCugK6AroCugP0KeBnmqDfuf2gunv3D5dtm254lS5R3hDMHjuzDpNGjMHjoEGXpFNVcenYW7liyGBEUk6igClHU0ZK57NM1OEmlVnhokOqdtvyTzxATE48RwwbTkhmvwJuMNes24wDVbV4EKkvmXY+NogY7cIjWWB8sWnA9wZG4xOoIX4r5q4LqMF/Vy03OJSCtgJbdz9duoSrsBCFaHIYQCDmwN9zhUydRUMREYGJAN/baoyAPlZVl6JucSHgofe86tk7awrtbCe9SCO8EvjUSVGUcOoSP2CuumbBy/LhxSI6NkmWzx1sJlWBltMk2wtTohDT2qq+sq2bwgzvcTJbE3GoCxuycPBQSJg0ZPIC95fox2TcTm7fsoWO0Grfeuog2YTN71+1Uib83zJxFZVkdQelOBab6UgHow76BpHKSr8zj1SIzh33iCOE83Zy4xgrCsTqlvBN7qj3lXT6Ps/9gGpZ98imtxYGIj4lWLj1GQMCR3td9+w+poI5wqgdvvWmhqpXMeyvn9PnadQyzSMSUyZPUvjLEFryJ0HX/wUNqjaKMO5B2FKGh4bwvguHN9VuudzODQWixJuANCfTj/RCj4J2/nzdBXj/075fCbSSxGNhKcLmV/ftkXRT+qXMM6NcXE8aNbmUbcsxi1vw01YmhhKCVpWbeO/uRkZuOWddNI1DuhVVr1uHY8VNUEEbh+pnj4MbeiQ60LXfX0PCuuyp7FcO7J95KwfoTQWrlf3zuSYRGJ2PpG7+xWwlr3zt5UwCek6OhNYXW3g5inf39h/bVdEnjlmBuwCh88M4f8M6HO9TuYt1ta53tMeBOFtgF26xW3nXXQ6iPqyugK2BbAQ3v9P2gK6AroCugK6AroCtwsRXobniXnmlR3qUd2o8JhHfDCO+yc3KwdfsOBZjmzZ5FZVo8e5N5EagZGNJQjo9WrCJQO4OYXhEYyF5z/3n3fSTExtGeOUTBPItqrgYbNm9jX7cjVN654VsMWZDeensJ73x9fXHTjTcohZ2Dg1hsGxTAEZhjTSNtJrzLYz+79z5eiTPpZzB8yGBMmTCG1ksjyivrkJNXQDtnDnJysqmKOw0z7bwDBqRg8BDaWqnGExjXXoqtLby7hfCubyu8o/Iu7SQ+W/c5TISCE8eORUpyb3XJJDRB+gVKAMf+fWlKZebEPnnJVB8GMJW3qc7ABNscnDhzir8XYsTgQRg9aji/w9di+849VCDuw+gRQ6ggrOHc89XcFi9cgKysLNqWNxF8UXmXmIyo2GiYqFZrZlhIrYSBcJ3Sj0/CQ3Ip0pH97/nGLfAhvGurvJNkXbHjrt+4hefIo920F+GZj7Ikk3ky0dliRxW7bx3tqIMHDuI1S1W99XZTDbhm/SZCsWjMmDQOwWFBaCJYq2V4xeYtW5F2+JiyCAdS8beVqsyoXnEMv4hACBV6jfWuMDfR4ktwKFZnP/adCw4OUfAuiCBvCK3G/QjnrHXcun2nCt+Q4cywi4qKcqr44jGJicES9CFQUlSGch8eP34CIVT8hRHgHeGft+zYjTD+PYbwbve+/bTfNmMSIWvflATuJwEcVy4Nuu2zquHdxX56dXX7qxjefbwjEs+viG+FZ/c99Cxe+uMPz1uZQLvYpFTEJA9sTaS13aCurgpH9+9G5frlyDh2BhMeewRB8SOptDuFv674vt0qGcPH4nvDbyJtP9f3TiTCTy0Z3rp9jwqr0PCuq0+L3k5XQFfgS6iAhndfQpH1KXQFdAV0BXQFdAV6WAW6G95lseH/uo2bsf/I4VZ4V0HAs3P3HuyglTJ1QCqSkhPYj8wLAtSkN9n6TVsJl5qQQjtmXEwU3lj6Pny8vGgBjafiKoqBFo5UnxUqe2gWlWihDEu4bckibNm6jcm255R3Atik55rdweMXU5G3cs1apDGoQUDUYCq43N1d4eDsyd5vVcgn3Dl15jT2HzrKDmxGhmWEMEgjCrFxsYSJ0Sr91N7xO4J3J9KOYcW6L2Bk0uuEMWPQt68oxs4NUalt3LSZds097O/mzqCMPrS0BqhAh5y8bBw7eQI5TMEdPWwo4d1IgjcnpuEeZ9++zUplV1fXqNJYpVaTJoxDdnoOPt/8BU4xzCMmPBG9e8eB+RUUsjVRaVep0mKDJBiE4RxZOblKjXfnrYtVz7u28C6TQp6NBG37DqRZrgWDI9xdLBbkJjDhV5bBEIhsQtFjJ06hnuBrLi2oYcGB7M3HPoAbtipQODR1EIJC2DvO2IiK0kr2z9upIKJYZaMIRtdv20QA648+idGICA2mYtEJ9QzsOM3EYnECir3Wnz32BN75EfYJvBvY3wLvGqUXIo8nANCBSr644DCcYj9Bd6bPDqayUlSCTVTPVVDlmJmRzv6AGYiPT8ag1N4Ej2WEyns419OEswSGhL4xVN1NnTReBVW0ey9doc8EDe+uUCEvOMxVDO/a9r1btWoVDu3ZjOyiKvRJ6cf0lGDVeNPeSPvgfaSteOuCtyL54Ix89DnlY//Vf+9pt6qPXP8n+sfNrX3vZMN3f/lNtX2PA3eyKK28664nTB9XV0BX4CIroOHdRRZMb64roCugK6AroCugK4DuhneF7De2hZbJg1TZjSRwSmWPNIE9R48dw6atu2gL9YJfUAiDCQjCmuqpkqpQiaTRkeG0m9LmSRXdatoXy8rLVA83f7Z1kj5qJcWFOMPea9IzLZYqqZnTp1J9tpfJoMdUv7I5s6ar7TsCLlVVVThE2+3OPfvVnPyocBOrrdHVC07GZtTXVhEmFqkkVnnPZDIyuZUBEuylNooKPG8CRXvqu3QCy42bN+MwodoNc2apvnYylybCyWyue+WmLWB6BMaOHI5EKutshyjC0jinXexFRwctgkND4EtloZGytnICpyyqAUvLyzGUoQpDqL7z8fFg+EUeduzch22791FV14wkWlMHMUQiITYGFUWV2LJ3C45Rsefh7EuLaCDTa8U2C1QxqTWHUC+aMLK5sVkBtGqm+y6YN0epF622WYtpFTjY0gOuhD0LZ0+bzJ5ygXAxuSigxm6FBJySe2EivMtVSsBDXP/UiRPRl6q3opIyrN+6m/UkpAuNYRiFJyFsA693JW2yR5Tir09iEvonp2DP4X1UVlYri7P0yDNSutfI+aUzhdaFgSGxMdGsvTdtrWvhQ+XfgP4p6JfcR5WxiQpGSQ6W+pmoPhzVOwn7ee+VMIgjiKEWAgXNTUZUEdSVFhWodNzUAcNoq43jeqHun+WfrKT6spzhGQkYxhoPGdRf1aK7e0dreNddH8hXMbyTJc99eggqGz3V6t984w2EtMQd25ZDbLLVOQdQ79pLhVaI2u6DBy2gTWBdQKjFh16YU6DUd4teekfBu19v+E9rn7u25Z0y82EMcok/r+/dQ3fOw7hYH/Qou6x14RreddcTpo+rK6ArcJEV0PDuIgumN9cV0BXQFdAV0BXQFeh2eFdG4CRJozkEOgkJiaoXmhtDBCR84Si/Y+ZSpVVWUUsIZ+ljJwmkwQHe6E2FWyjBlZGgLotJoMdPHEdhcTlqqSwT46KnO7VwJldltfT3dWffs1TVvyyTgMeN1sghtMGKRbYj4CIwra6yGgeOHkE6gzVKmeaqKFXLcHZyIFR0ogrLneEQoapPnMxbesONGD4cXu3Au0J+Zz5+/Lha28DUAbRlhijgKJCrmCEUu/cdIrgyoX/f3oRT/ufdhbKNKOKOcf+MzFwUl1Wp9Xq4mhTAkyHWzzimvEZSpebGNFYBfnLODZsJQ6lQi2VIRWSffvB0tgh28rOLcJYKszPZp1FZXc/EXCPnwoUSiPXydESvvv2pbnOk3TUfFbWlXBuDHWzAp5TEzF/H2K8vg0o+F2d3TB7JkEzpU2hH2SjqQVHppXF7saQmxEepte8/eEyBOmcXd67H2TIPwsZshoGUMoVWgi/Gjh6h1H8nVd/BMjVP2a6yplH9HtUrnFAtVl3X3YR0vt6OfK0XlXwxaq0yzzOnTiGD95woBwcOTOWc01WfxSqCuopqShhlsJRunENkaICy3LrzfpI5nj6Tg/eXf8J+iPlMzB2j7NTBtNR+GUPDu+6q8lUO72z73v3whz9QoRTiD5cPkJpcNoQs3nZeZeZPtfTEe+e+RZh62xzGdZ+LR5fXTx84DDf2tDPy4RRb7MoTf7db2fb63t03+vdARX13XY2v7rga3n11tddn1hXQFTivAhre6RtCV0BXQFdAV0BXQFfgYivQ3co7s7lRBRbUN5qZ0uoJd8I2BqIqm2ZtLcUk1ey9RgVYI3vSCQgy8H2xo3oSmAnwIqVR/eAEaEk67P+zdx5wblTX/v9t771373pdccU2tsGFYjAQTC8hBEICeZAEAuRPCHlJ4EFeCoEXQnkJBAgthEdvoboB7ti4s25rr+3tvff2P+dqrzw7npFGWmlXa9/LR0iW7txy7p3Rzle/c053Vzf8SG0XQokMgsn90Y9gnx8p4lhtx0o69gILJC8zdh1lwOMI3rHajt1z2wl+tRPE43hzHd2UnWKgsNKO3VKjooIprhtlKe3pI8ELuabScbHUn5kai2PD8Vh43Dwue5w9Oo4TZTQ1NYtxRVHyCH1SCOGCSmPqoPl2kBqtvb2TwGY3AkLIbqTWCwggG5GdQii7K2eh5eOF8o1sUlffAH9yh+VYf2Fka1ascenuaheAj+PjddI8KeIduaxSgglyP44kN9ZwgpC9NDceNzvAcpIJVixK20nlXQupIjlOXgC5xiZQVlZeG/HQFTF+qsex5jgeXggp4JhDbN6xQ8TeSyeYmUIuzREE/9qCArCTgB7HMGSl5QJSI7L6kTPWtpEqj7MF99FY2HMwhFR3PGeeH5dGUiAG+AUiNCyUgGaIeI/z0rbTfuMHj5/t393dRr6C00wAACAASURBVPunldR9XZRNtwuMNDmeYDBB0AiCnwxDOyn7LI9x1zd7sOXrHQSOk3Dm6fMIPOYjiD4fjqLgnbes7OPwThv3juPOPfnkk1jz9bOorttnaJGl8+9FRGQC6te/fBy4kwccpg0dmX4G0er2QXHvONbduLFZmNp1isg2y0Uf9+7JK/7XWysxsu0qeDey9le9KwsoC9gtoOCd2gzKAsoCygLKAsoCygKuWsDb8I44Drmk9gnVGhEYERfNhnvoPXqfPxfgbiCDLNdhcCQfcj4MvRgKMWzjg/wJCnFMMy4Ml9h9levIYpZMwsw+rMLjbLA93P5AYfjDsCxIBImjkZMKzBbfjTnjMbilb1OMc2A+RvX4cy4OY6iJ+TLIs81bgM0Bu8j+BgG2AejHn/G4B7dNuE6AQ5tbKVtJ1rFlZOUsrba5yXEZQU/tvJzZV0JI21L3CTC2nbLUHimuIFgWihiCbeHkvttFYy0iVWACZZmdSvH/Jk+cIICfWG9aD+5T2luOVY7XZkcGtLxfjq3C8faniHy9DDh5v9HeYdvzvHk/0oNLdXWNiHVXsO+ggKtTJ48jZeQkW1Zcs7iJZpvJzfcVvHPTcE4P83F4V9t4Ha56vMw+jeXLP0PR9nePU9zJCgtyLxcJKXp2/9t06s1E6TtzForPGc71jo/AuL4MSit9PInupZPi+uuvt7f15p8mwa9rnv3fJ0z8OwXvnJ4q5hX6xZc3CZRBydrFRVRfgv366HLcj55+f6ox+FcdTkfOn3Lhz7oNWxjC8NShygKjzAIK3o2yBVPDVRZQFlAWUBZQFvABC3gb3vnAFNUQRtwCveSGWktutPspAWYJwbZ+hBAQDaYHw7Sa+mbkj8kleDcJmVnpIzJads3eu/8gZUA+KmLlzZw+hdxzcyi2XuSwjUfBO2+Z2sfhHU9bG/fuxZdeFimaNxX8xdAiSfETsHDWzeg98hX6m6tMrVYZN1O4zuoLw7q68kPwL6lB8NTpAuj99+9+hwLyc7/6kjm4Zo4t+4u2nBAA7ySHdwEE1hi8hfHDrxfh9BxMSC2UXvMzf06Jx8EQjv/NoI4fHCKVft8Rn/Nr/pz/rS9cl39Q6+n3s4M6WYfhXT+9z4XhXRc9GAH2iNe21sT7BP7431w6qEeGfN10HD/z+/zoHKjDn3fRQw8KvXUZUe0qC3jSAgreedKaqi1lAWUBZQFlAWWBk8MCCt6dHOs8srPsQj0lrDh4qISSTlSSy68fAbIB1STdtLVSPLvs1ExKRJGFhJTYERlqVVU1KQB5fOXCRXfShEnIykxCZAS5bg9TUfDOW4YeBfDu9/8XjxUHpgsLcNy7JUvOxXur7jW1yKXnPISu9oMILDJ2reUD60IT0BcxRrTB7rNdu3aI102HKGPOQInOm4+EufOwaeWbWL5xH377nbmmfY76JBYnOLxjuBZKKCuckBjDOQZxEtQxWGNYF+XXTYFu6UF1Yv26xOdRA/VFHQH1bMfzZxLm2XIcea6waLp7AMK1DwA4Bnlt/QHooIfYs4QOGdB1UD2K1oA2erTT6xZ6n49p6Q8UD/6MjxWwj0BfDwO+AdDH0E/CPlmvX6cK9NysVEvKAtYtoOCddVupmsoCygLKAsoCygLKAjYLKHindoKygG9YQME7b63DKIB3e4rj8JMXKAsMFStx7y45+4/kC94B//2rHVqtJmGW+LzoVUpCYVJyr70L1aWFCD2wEYk5qab1FLzz1gZ1rV12TWVQJ1VxUiUXQcAtza8d6fRI8+tAkl+neJ1Cr2MJ2EWRfi2UVHPuFeMApzIKxqBUT7IDGQtD/Nuz8E92wdCO4VwrQbwqQo1N/UEE9wJR2x+Muv4QAoCBqKHnOnq/fuDfrN7rJcjHij1+sDsvt8PP/JDvuWcndZSygDULKHhnzU6qlrKAsoCywIlogQceeEBM6/777x+W6XF/w9XXsEzIYifDbWeLwxpSNQXvhmQ+dbCygMcsoOCdx0ypa8iX4R2le5aZXc/+7Vn2gX/yyQdoOLoTa4veFu+xq+yEmFMQnjaV5KDHfLmtus7Wbto4SHGntVDiJbcisXoLBafkZM3mRcE7b21Q19plRVyWXxsm+Dchz68Vk+l5gl8zwboOBFFMAo8WCijqx5mhAji9+2AZsnifHiKobe+xTE/cv3ivr0c8uPR1d/C7Hh2aO42xIq+RQF5ZfxjK+0IJ8oWghqBfaX+ogHwM/SrpdT29p4qygDctoOCdN62r2lYWUBZQFvBNCxjBJKtgzWo9qzM3as9RH57u3+o43al3IkI7aQcF79zZEeoYZQHPW0DBO8/b1NaiD8O7nqQPxBD9uvfit397AV8WJot/P/3Ms8gbk4OO9gaEhceZZrfpaD3g0HWW22L1nSN4l7T4NCR0tju0flzwTXbI6K1l8nq7o9BtNow0YakE5U4hQJdNoG6sf6sAd9Gkogtht1ZS0rFrK7vLsmurQfZv2lz+CAyJpixP4fQIQ0BwBO0nSl0eHAn/wGB6hNAjlDL40IOeGdT5UUpxP396pmOFus4wdTvHPuCHTEh+bAUFphPKuwFgxxmV+N993QL0CbDH/6Q09Pxv8dzTSVmKOug1/Vs8c116j//d3Y7erhbKbkX7tP9YZipX9wzrDll1x661lLheKO449p50t5Ux+FoH1HtVBPQqCPRV0zM/KhjssaqPogIq91tXra/qay2g4J3aD8oCygLKAqPXAnqQJf/tDvyyCsX0fVg9jq08FGgoV8mV/rQra8U2ntwJ7o7Tk2PwZlsK3nnTuqptZQHrFlDwzrqtXKvpq/COVHc9oTZlHZfmpnp87/7H0dIbhTt+cBku+e7tg+ZZWlqK3bt3oWjvauw+0Io/PvRHhIWGon/PJw7twfCOY97VvPeUYb2J86Y6PP6ESFbBM/R5eMeJIYCxfi2kqmtGLsE6Bnbs9hpHbq8Rfj0C2nHsukCdwo6BXGBoDAJC6EFQLpAeASFRNkAXwHCOlGQDSjmhmJOKOoZ0fgzqKM7cwPMxYGeeUt21E9BWW6QzZ0UePSTYs73m9yglOqVWZzBnU+3ZnsW/Rfp2gn29NiVffx/DPQZ9/GgXqr5efibQ19vZPPA+wb/uNgH+uH1XikieQYCPVXocW6+d4/Bx7L2B1/w+u+Oyiy4r91itV0sIlV1zWb3XSP9uJKdmlVHXFauffHUVvDv51lzNWFlAWeDEsIA74E7O3JnazR34p7WqhHT8nnST1bZp9trKypiNzahPfXveAnhmCjsrAM+KOs9KO1Zs58k6Ct550pqqLWUB9y2g4J37tnN85CiBdzyJw50d+I+f/1XMZ9WqVaitrcUb//yTgHVH920aNM/f/eHPmDp7IXp2/9vh/GXWWaO4d4lpSQ7j3HHDo95dVlrHB+FdAAGtOEockUlqujGkqksnUJdFwC6LYtWx4i6R4tZxEglZWD3HUE7AOX4EkYoumCBdUOjAv23qOqGwC7Q9S1jnrdNrONu1AcBemypvQMUnIJ5Q83WTMq9NQD67kk+o+KSibwD2saqPgJ9Q94ljyV3cBcDHcE8m12gmYNdEoK6JYu5xgg1bzL0AEV+vgV5LyMfv82uGenwMA0Cl3BvOneN7fSl453trokakLKAsoCxgxQJa6OMISjmCXdr4c84AkVkfZhCR52AF2DkDhdyOs3E6g4FGn1udr7O1cKVvbVt6aDfU8ViBgK7MxVldBe+cWUh9riwwPBZQ8M5bdh5F8I5N8OzKNXj9vc14/4P3UbRnG371y58ZWubCi87GrXc8BGeus35RyagOzrK7znKGWS7BU6cjpr8SQVWFppY/Idxl5ex8At71C/dWBnYM59L725FH0C6flHaT6JFNr4MGsA67rbKiTkC6YIJygeEICo8nhV0sucHGDCjtooXazs/QrdVbJ9ToaZfVewLSEdRjl1uGe7bX2ucBkEcJYPp6CAIOAD2GeuLfIp6fa/H6WK3XRCstXGzpwc8NtLKs0hNgj15zko1WAn38zGCvhaAeH8cJNfoM/Z9Hj93VSJ1bQME75zZSNZQFlAWUBUaDBazCNT1AcqaMk/Wttu8IZjlT5A11bHy8I1WhJ5R3VmGl2Vy09uTXRvY3229WQKwzmKi3kZX6RuNR8G40XBXUGE8GCyh4561V9lV4R/OVMe/0U7/8rgfAyrrcSTPxnUuPJbLQ1sueMBdPPvmkeKt+4+uIigw3taDMOttLLogB/uyceayEHFljmKxib+02zI80z1LrreXyWrsjCO84QyzHposlNJNMajpOMnFqQB1m+jcgg1R2DPQ4Np1/AMeg47hzwQLShUSlIZgfkSkIDk8Ucetsbq2qeMICrOTjBwO9ns4GcrttRE97I7rpubezCT0dzRRrr1nE3hOuvCJWn83FVzyTys/VGHzsxMtKPBlDr5xi6hVzAg161PSx220QOsiFmXJJ2913GehxnD4Zo88Tc1dtDKcFbBmi+RrAz6zSVPBuOO2v+lIWUBZQFvCuBYzglDNlm6fhHc/QCNJpZ+5MkecuIJN96DPaGqkUzVbCUd9ybmZKQDP1mzOgaDZu/RitKAitwDhn9reySxW8s2IlVUdZwPsWUPDOWzYehfCO1XdcWFl32223HecyK031txfeRUZGBurXv4yo6DhTC9aFJqAvYoz98+7ePnRWbkA5aYC4TOkcnF3zy0MNKK8twdVntMCvax7sce84O64szd3eWjHvtDuC8I6TS0ykjLCXBpbiwoByxLC+inM9yEJAjt1hw2JzEJE0GaFxeUJZxzBPlZG1QB8BbwHy2mvR3V6H7o56et1AYK8BXa1V6O1oEi67niqsvuOMt/v6okQsvaL+cBzuixDJMvj9BkqWocrosgA7SceT2jafrgExFL/y0940Be9G1xKq0SoLKAsoC9gt4IqbpBamaU2oh1DyM35ff4wW8pm1YbQ8Rn270i+36cxtVt+v2ditbB8jeKefrx5OGrnAOjpGPyf+txngM2vHaI308zOro31f/9qKjbiOgndWLaXqKQt41wIK3nnLvqMQ3n24vQiP/eMdEffuvX8+gedefMnQOj+5+7dYuvR8y66z1aWFaPDbh7TOOtFeeUg8quv2idcLci9HfEftoH6aW9rsqjw9HOQMuQENP/fWqnm+3RGAdxzLblFAFc7yrxausTGUxiBM5Dfl/BHBCInOQFjCOITGjkFwRArBuiAB7DhOHSvx2B1WlZG1gC3OHiv0OKGGTLhhexbqO3Kt7elqQndbHYG8BoJ79CDI19NeL6Afu+26Uvo4Cy9lweWEFxzt8Jjizk+41bLbbQVBvTJS6lWSUo+BXgXlG+Z/19DrXpEBWJWRsgBniOYkM5x4Zox/GyYQsBsTQDEsw8IQG5uFo8FpuGgfKTkvP3ekhqj6VRZQFlAWUBZQFvA5CzhT3nlrwI4Ukt7qcyjtKng3FOupY5UFPGcBBe88Z8vBLY1CeFe0aw9ueeZjvPHGG9h/uBp/uPf6QXNil9lz503Aggu+g4SEBPGZs8QV7Dp7oOxDzA9JHdQWA7rVzZsN4R1XFACPipFb7qgCeMME71hlx5liFxO0Y7fYLAJ4fDMfSdliAwjMBUemIixuDIG7TASGcQw7yhDLiSfYXVbBOm9dBbzWroB4lEBDJM3gBBkDD/Ga4+exSy4BvR52ye1soUeTLStud6vLYK+XwB5DPZEFlzPgDmTCbe/3Rxs5X7fSg91xayi2HifGqCHIZ4uzFywy4XJsPRvcU4BvKBsikPBq1ACk46QyHL8ymR5J9DqBVLWxAb2ICQ5FXGQ8kqIS6DkREeEcqzIKu9v9MGddgYJ3Q1kAdayygLKAssBJYoHRBpa0y+LO2B3F5nOnPaPxDEUd6GzbGblPOzvG1c8VvHPVYqq+soB3LKDgnXfsCoxiePeLX9yDJUuW4I477sSUcRHInXgWZs+eYwd2WpM5S1zBrrNc9Oo6fu9wUwES/Mc4jJtntjyB1cu8tXKebdfL8I5v6HMI1M33r8FpFM9usl8T0iieXRDFGAwKT6D4dekC2AVHcfy6JBHTzo+UdiqGnWeX2ZdaE2CP4uQdS5LRgd6e9oFMtwOJNLpaKa5ei0iiIRJp8Gt6z1XFHqfU6O33o2y3nPwiUMA9WyIMG9TjZ5kRt5Fe15P7Lcfe42y5/Bkfx8kzOui4k129F0TncjjBuSgC7hynMpqeGdbFEZyLI7dXVtBG8TM9xPtBAYgPCUFcWBRiCNKFhRGoYygfGm1PLmOD8/7Y3tCMmas2KnjnSyeqGouygLKAsoCygLLAKLGAgnejZKHUME94Cyh4560lHoXwbl9hN25//AlMnjzZnpRCb55eCpZ/6PBR5GQRDKKspIVfv4kxIaFuW5EVdo6SXpjCu2BKmlH6qdv9DtuBXoF3/ULDlEmQbhy5x83yr8fCgGqM928hlV2QgHRBkUkE7bIQGpMt3GQDgsKGbcqqI9+1gFTs9VBCDAHvSJXXS2o8drXl1z30up8z5bKCjzLl2rLfkrvlgKLP1Qy4DPe6abeyIq+BHrUDWW85QYYN6tky3nIGXAZ/nQOZb9vEa38B9ThxBiv/OHEGq/4Y8nUK917fVvNxzLlgAnLBNFLO5hziZ3tmSMdJJMLEv/sQQZAudADcsVKWIR3HqosdgHWJ/l1IDABig4MRFhQKf8oCHRAYRpDOlv2ZIX1weDIpauNMz3MF73z3nFQjUxZQFlAWUBZQFvB1Cyh45+srpMZ3slhAwTtvrfQohndskuXLlxMIojtGKqWlpdi9exeK9q5GxTcfivfmX/GIiHt34OAh4Ku3kDt1krcsadjuqHGd9TC8YyDA8a3GkovsWRzXjh55/q0ICwxEUGgcgiKSEZl8CsLix9LNPKnsKIOoKr5vAZmBtqeXI85R4Wy0FIiujzLM9tFrf1JP9ZGizuZ4ynmEGYsBgXSOhoa6D8+1lhFjoP5sGXCbKYYex89jt1sCewT6ejhJhsiAS6o+ctllt11OmiGy4Q483LU0gzlW4jUNKPHYDbeF0BYDPwZ8wl2XHvzvLnpm9Z4EeAzxWP0nlXvcFuNtoQoceM3j0ir7OPuutCZ/xq9tFrUVzs6qLXzeyXzL/BnXtj1THMmB1wF+A2tC/+ZMzgzuIgWA67Er6sLF615E0/txBOgi6XWSf6dQ2oVRB4GsiuWH/7E4lKye48QyQZT5OTiCwDzDeQZ19J5VBa2Cd+7uTHWcsoCygLKAsoCygLKAgndqDygL+IYFFLzz1jqMQnjX3FSPK379vLDIv155BalpaXjqsV/YgZ3WVKmnfEtkpa2trcX+Fx/CnPMWecuSpu2OCtdZj8E7Gzzgm/6J/k24N2iviHEX5k/vB4YI19iYrHmIIHDn50/JJ1Qcu2Hfj+52yNCsl6BdZ0cnmlqbxdr1UaC5rq4utHW0o6OTwA6prjro3/7kDs3AqJey0fpR6uD4mFhkZ2W627VLx7Fqr6fDBvN62jgLbi266NmWFZeSZRDwY/gn1HmccIMR48Cz/LdLHTqpzIo+VuJx3L0WemYXXC4MAVmpx4q9Vnqfoj6K9zvsaj2K1Umwj2GgLKz04yQdXBjKRdC/tEUo6Pz6RA2G50H0OpKeGdKxio7dWSNISceF32f1HNc/vtDqiXPTb+Actf2bIVxAMAG6iAQCc/QQoC5RxKcMCKUHneNDOacVvPPkzlNtKQsoCygLKAsoC5xcFlDw7uRabzVb37WAgnfeWptRDu847h0r68zgHZvt7kc3oqWpGUWvPjoi8G5UqO88BO9Y6TOOMkleFVCMywJLCC70IoBADivsotJmIiJpEt38RxAIsAGJodzoe+uUUO0aW6CtrQ3llZUoLisTAC80nFycGegRoOtob0d7K+EpUla2t3dQXLNQwcEY7MXERGPWjBlITLTFlfR20YM47b9tqr1OAfA44y0ny+ju4GcCe/S6l6DfsZh6g1Vt7o5btMKc0PY0oIOztSZ70PZk08kdK/pRyH8bpdXQvic1evI9G4o71pp05tXzcz8CcIEhA/HoOD4dqeeEWpYTyJDrK7vC2jI+S7hHqHDg9VDPaQXv3N1l6jhlAWWB4bDAX97ajknZ8Vg6J3s4ulN9WLDAwbJGfLChCLsO1eK5n59j4YiRr+LJMas9OXg9Fbwb+f2tRqAswBZQ8M5b+2AUwjs2xXk//bOwiIx7994/n8C2L582tNIV//E3JGXko3bTRgS3Fw676ywPyufVdx6Ad1Gk4lkQUINlAWWYRplkk8jdLiQqDZGp0xGeME6odAKCwunGX7nIeut09la7ra2tKC4pxdGSEoF/IsPDbe6eBMP4sy5S3REVQ0cHg7twkbC1j1R6rMBLS03FjGlTKfZksLeG51K7MlGG3Y1WuNUec6nt7ycX4B7OhttuA3m9lEiD4F4vx9gTcfZkbL2ugc9t/+b5+2QhtZw/ZXL2Cwih849cW4MjxWtWwvL5yA8Rn46yOvNn/vQZn6MM6Ngt1i/A9uw/4CZL//AadPdVeOfOzdGnm48iLSEc0/ISPbItPN2eRwZl0gjb684rZnizC59v+6aHV+IHF0zGGVPS3BqruzZ09zjtIEfTXnPLuHSQu3Nk+za1duG+G05zt+sRO87dOY/YgB10XFnfhg83HsYLn+4RtS5fOBbL5udibHqMS8MdTps4G7O7Y3G0Jz1xPXDJoD5QWcE7H1gENQRlAbKAgnfe2gajFN5dftcDaOmNElZZvvwzFGzbgLf+/iNDK81cdAvmnnMlmtvase3he3H5bTd4y5qm7QZ2XA40dw97v5Y7HCK8S6dMshcFlONM/ypMDGhFbFgkqewmIjxpsgB4rOQRah1VRp0FmltaUELgrrK6Gl3d3QijzKFBQZTCgMBdJ7vMkiKvm565dHdTrLQIArTsUttDMdOio5GXm4OM9HSvAR9vGJTdau0x8/oJ7jHMk/Hy+JkAn6hD0E48878JAooYe/0DIFBCQfqMPhg4ZgDwcaZdPmbAddfmxmsr/X3UJtmWnFQHFG4yip3tcz92SfYjoEYQjeioiBdpg20cg45BW6ANwBF0A0M3++e2z/wY5GngnD/DOfGeLX6dN+Gcs7XyZXjn6g273zlPYMcz13oM3rnb3ptfFCIqPHjYlEIMrbiMFgWMsz3pzufrdpdjwR1vovDlG1yGCdyfuzZ09zj9HN3da+7YaqSOORnmeCKv68/+ugbZKVE4e2Ym/W3fjc37KnG0shl//vFCl7bUcO4DozFrv1ccjcWd67inrgcuGdQHKit45wOLoIagLEAWUPDOW9tglMK7O5/6BAUFBcIqTz/zLKl7kvHIXfMGWYmh3aK8WLqBDRHvdydmoTssGyn127xlTdN2fd511k14F0BxtDib7PkE7lhxlxdEMbaikgnaTSR4R+COMshaDVY/7IuiOnRoAQZI7eQOy26yFeQu20NgjpNOcPIJBne9BKBaW1rR09MjYuH10nNoWJhQ2zU3NaG1thFjxuRg9vw5iIggV+kTvByDfTbwJxJlMLhjUDcA7+zqPAHv+DEQc28QvCPIL95neEcqVYZ0mmKDdTZoZwNt9OB6EtyJZxugY3jHIHW0uKf7KrxztHXNVHl8I/bc3ecI9ZUnirvtPfjSV6L74VIKnaw3jNo1Zpuv2FqML/9yhVtL764N3T1OP0hX9po7qlS3jKI7iN0OraiszOq5Mkf9eNnOX+woxad/usTSGLj+HVdMx/0vbMJTd52FlDhSp49AGcqcebhWbW5lakPdN//4uEC4yr67jpLRUVk4NR1P/nSx6Y8lw3WddjR3/ZjHpsXg7QcvtI/Z0fo4u44b7UlPXQ+srKcv1VHwzpdWQ43lZLaAgnfeWn0fhne9sQ+jP2ii4cyfXbkGr7+3WXxmFPdOgLv8FMNjo9PGoL+5ylsWNW3Xp11n3YB3oRTPLpuSUVxM0G5ZYBnSQ0MQHpst3GQjEjm23cj8gTrsC3sCdthHcew4dl1ZRTnKyitEBll2ew0kICRwE4O9zk4R647jnfG/e+jfnAuhpbwaJUeKEUSQb/aCeTj9vDPtGaFPQFOpKXnQAr4K7/jG6f4XN+EH508+TlFm5rLkzo0yu019uvmIoXrEnfZ43JNz4lFwpA6ZSZEugUR5s3iE1Czs+mkVQvJx2wqr8c6D3/LgzvBeU6ySK69txZWL8z3WCa/VG/dd4LBNR2vtrg3dPU4/cVf22ki5kTII4bVzpvA0q+fKHLX24fZuesSmLmVg5AzQMvC6+6m1uHXZVLz++QGn49X25ei6485mdXfOsi+rNuf6jvY3fz6UfSPX4C5yzT/9lDTMHJfkFKJ68jrtju1ZOXfVgx/j0jPycN05EwzHbLY+zq7jZnvS6vXA3Wu9O3aQx/Q3NKLhrKsQOOMURD3/6KCm+O9P/tszhP7mTEpMcrkbBe9cNpk6QFnAKxZQ8M4rZqVGRym821fYjdsff0JYRca9Ky0tRV35IeROmokwUgg1bX7b1GpRkcMPlnzaddZFeBdIirt8SkxxcWApvh94mNwoQwW0i844DWFxud7arardYbAA/+HUSSCOoV3R0aNCaccJKPxJ4cWfseqOUxXUNzRQnLRA9HR1U0ZXAnkNzSjZuR8VWwoo9l0nFn93Gc645Dyk5ajA3sOwbCdEF74I79jV6VGKcyXLA9+ba0nFpr8RY9DAxVEMNL7h5Rv83988/zh1jjs33vKGlfudOylVuM5aGQfX5xvCkuoWMWZ5rNEm07cnbyT7V94uqjO8WHrPe7jhvImW7GZ1I7Oq5B+fFBgCVW0bzubLdtVDWaNjrM6D1/D8e99DxZs3OVRYOVprvQ2t2F2uGYMlaXsrtjSyozt7zUpf+jo7D9UQOG1zy6VbjpthiCNQbFbP3Tny9YBdM+U6e9I1XmsfV687VpRs7lyTtGOyanM+xtH+dmevaI+Rtje7Fjs757VtDdUm3JaVaxGP+SePnvvUtQAAIABJREFUfY7F0zNMAa7ZnjS6juv3itGetHIdcXStd/f85Gvl71/ZIq7PRmskwV3v9m/ENEJuvNoO8CS442RnXKIiI10GeAreDfUMU8crC3jGAgreecaOx7cySuFdc0sbvvebh+1x7z755ANSBg12zetoPYD2XcYusiMB73zaddZFeJfv14yrA4vx7YCjCPX3Q0L+eYikbLKckVIlpPDWyTo87bZRbEh2kz1w6JD45ZNBeGBwEHl8kqssucayyq6ts0M8+xPYK9tTiAOfb0bJ1r3CPTP/7NnIP/1UzD59LjIz0ik7qYp1ODwrN/p78TV4xwHGz7j9Tbx477l26MY3hnoAxzc5q7aVDErSoL8R4xu8uuYOtxVpRjd2EihNzUuw3K6jcbA6xFUFmr49/Q3jojvfwppdZWJzGqnRjGznbCdfdt+Hdnc5Vt/IOFdG9nBmd+luVvjPY7FwjY5xNg85Zh5bbmq0y7G3tHO2ctNtNEYrx2n7MbOj0V6T8OG2y6YNORmJ3GdW3Poc7Q8JuJwBdaN67sI7BikyMUL+d1/Cf14326kqVe5LI3BjZFer1x25ljymuwgqcln72JXi+jSUa5InbO7sHObP3Tn3ZbtSyWYUmsDsnB+KTczmY3YOGdWX0PGTP15iCKw9vSfNrgdsByuJlHhuXLRw3Nl3jvz8YHmj3QTa+erBnazEAC/iuf8RijsJ7uRnrgI8Be+snH2qjrKA9y2g4J23bDxK4R2bQ+s6+7uH/4r5s453sa3f+Lqp5UYC4Pms66wL8G4MKe6uDCjBlUFlSKYYZ/Fjz6VsshMQGBqjwJ23ztNhareVkk+UlZMbGanu2B02hJJTBA7AN/5FVMRiI1jbQC4PrcUV2P3ZepRs34/gyDCMWTgdmdMmITQ6ArljczGGFHeR9KvpaIm3NkwmVt04sIAvwrvUK58DA6JfXDtLKKlkxkCtG6lUXsgbZ56ikaKDkxhYVUVxP2t2ltlhmtGNnRYoOQMY0uwymYLROLg9Z26A3A7fhDa3dYmx6dvT3jDyTeJjb+0QShMzFy4j2zk6Sbh9LtL+2jhcsi3+XNrDaL7am1cJAbRKOf0xVubBffKa8X4xuzk3m5d+ra1AOKN5WTlOjsGRHfV7TcIkeUOun59Uo2nnp39PZr2UbTEsldDJ0TlhtD+4DRk3Tq6fURuO6pnBcBlHT0J6bl/rlsltXvXAxyiraRXTtQLvtIBHC7DN7Cr3kbPrDvcv3XIZsGjPsaFck4Zic6M9rt/fso6r576+bXm8fj+aXeOGYhOjeTk6h8zOdd7zHC/RSC3q6T1pdj1gOzhzN+fxS7dt7blldI3VXoMZaDPgv/bs8eIclUk6OPu4GbiTtuq9+iK0PnSvoelcAXgK3qk/M5UFfMMCCt55ax1OEHh3xw8uwyXftbnpaAu70oYXrzP5MlCus3bDWIR3cejEZeQqezWBuwlRkYjJnIOo1FMpvl2EAnfeOkeHqV3OGltRWUVZZasoCUWvUN1xVlnOiMpx7gJIZddNLrJVh45iz2cbUHewhBJVBCAuLw3pU/OQNikXwQTuOMnF1ImTkJycJI5XRVnAqgV8Dd7xuPXxhFhFpnezlIoKrQufXlUkFQlahZe0i1EgeL7pKapost/k6dvjG6uGlk6h8HIEMLieNt6do3HwzSMDgxvPn3ScMoMB1v7iBryycp9QvUnFi749rjf9h68KSMmvOUg/36hKIKGHLEa2k3bhz9jVV1u0N4+P0tz5plAWCR+lmoltbTRf7c2rHK+Rgk+ulZV58Bj4xvzJd3bCaI1dWWutDeVxVtbR6Dg+3lU7avcar9utj64WajMGpjyOlz7baw+0L0EJw9Jblk0RN+z697YX1ghXYs6+y+CCXXtl7K97n1nv0F5G+0MLBiVMM4LOjuo5Op94jhzrkZNM3Pb4F7hx6aRB6jrus7C0EY+8vhWP3LrguHhr+vNZuy9l3DtndrVy3ZHXp91FteI6oIVWQ7kmDcXmVq5l2vOb94Uz12eur9///B5f93j/MFTWQlGza9xQbeLKtchszGbnKNf39J4064uv887c+nk8RnY0usYynJ6ZnyS+j5bOybFfs7n/Fz7ZM+i95hvvROeLbxj+SdD/7WVo/sMvDD/jH4KTLca/U/DO6l9cqp6ygHctoOCdt+w7iuFd0a49uOWZj+2WWbFihch0qS3s/ufffAhBNcXHWXAklHc+6zprEd5dHlBM7rIlOC02ArEZsxFFrrKBIdHe2p2q3WGyALvKlhDorq2rJyDXY1PcMXgj9V1AYIDINNtQVYMj2/bgyLrtKN9XhPjxOZhImWRTTslFYHgQ2qrrUVtchvi8TJy+8AwkJiUq1d0wrd+J0s1wwTsjmME3009/sFuACb4ZTIuLQHm9TV2jLRyk/g83n36c66weoNljVtkSB4ti5OJlpOSTN36cJEPCLn17nKmQ3WVl9kpWPBhBI35fKKacjEPbp6P9xPN//p4lWPjTt+z20c6Lb9gYeEiYYu9/oFEjhZQZfOQbdn2WXAnmpArMTBXiaL76MTGM5fhMrhxjplxccmqWaWw/q2uttyGbzso6Gh0n19UVOxrtXalk5Bv6/OtfGmQrhi8i66dmj+nf4/0q18xubxqcFcWofn8wfNAWLXjVvu+ontEc5bHascrX/NxLoSMOVzbZuzBKYMNr/Oqq/YOgsn6/aa8tjuzqynVH1tUm0XD3msRtuWNzq/tbOy9HPzxo6xntf/6c1c4MUfX7zyzTt7s2cfVaNOic1Z4Y9IHZfvX0njS7Hkh32LuvPvW47zE+vyvq2rB5XyXeXnPwOHCt/fFETov3nAyNoP/uMJqrEcAL+d5ViHrhL6iqqUZLiy3WqiyugDs+RsE7R9/g6jNlgeGzgIJ33rL1KIZ3hynu1l+e/xwFBTY3mvc/eB+REZF2S/X29qK6qor+4OrzLfVd9TJvrab77VqEd48Fb8U5kb1IzTgVMVnzyFU21v0+1ZEjbgGOW8fxRUpLy1BSVi6yykaEhwvFHMeq6yPo0NHcisp9h3Hw610o3rEPIHe5iOxkjD1vLtLSMtFK0K7y4GHUHi1HZ1c7zr3xKkyfOwsxcWpvjPgCj7IBDBe8M7oRY0XBuAzbnmWQo73B5pt0BmVzJqSYJpzQqxTsQbvZzZPOIzNIoXe9kkumV01o28tKjsKrv14qVIECOjm4IZRqEzkfZ7CE2/xgQ5E9phy3zTdns8cnD1JQmMUb43Fv2VdlVypJ2MbtmMXmM1PKOHLj1boLare5dPWSN5ZG89UCQL7J51hkIsC6g7VyNg+5Xqwuk66X+tPP6lrrbcjtWFlHo+P4WFftqN9rP7tqhj2mGrfHisfnPioQ6rM//HC+AFWsOvzTq1vRRN8P/33TPPt79z2/CRmJEXjtvvNx+X0f2ROXyFiD65640mFiD+5Pvz8kgJH7/ieXTjO0uaN6+jmu/vNlIivsrkO1QlXI7t6sEvz0T5eIvcGvJbxjMCmViPo15j7ZBlq3erl2sm5KbDgiw4KEe6GMVae16+7DtaKqlesO15NARYJ1uf/cvSa5a3Or+1trM0dKYG09/f7nNdDCJ3E9epMSCzm41hrNy+p12tVzSHvOZiZGoqSmRVxHHcF9T+9Js+uBVtWp37/af5t9V2ivsYEB/tj74ncF8Pvls+sFxGPQffHpuYO+L/T9aAGeBHeyjhbguQruuA0F7xytqvpMWWD4LKDgnbdsPYrhXXNTPV7bvBuvv7dZWOexPz2AqbMX2i3V1dWKulrbr6T+rZQR1UfUdz4Z984ivHslYifOzc5HTPZ8BEcke2tXqnaHwQIcw47BXSW5yhZScgo/Uq2GUwzDMHpwgopeUtu1NjVj75dbsOPdVWgqq0Hm1HGY8q0FCIyPRnNdA2WWLULptgK0NdQhOisF45fOw/U//SHCIsKPU8F6c0o8l15y9WUYGUgZcDnOnj7WHn/W19tHSTb8RV1/it3HCTdUsVmAE5KwwpIBLsNbtlMf/QDSSzZj4RjvCVcK25sfPV09BIL9ha2dxT8cLnjHygNtzCG+4S44UofrlkwwBS+O5i7BjjsZVWVWV70yivtj5ZCjeGB8s/f9P60QQ2M1nBk0ctaOK+vqbl0jtzduy5Ht+IaZoaEezvBN6btrDw1yB9aOS+tS7O54zY4zmwe/v2JrscOYgUNZayv7wWzM7tpR256MT+cM/nra3kM5tzw9Fivtma0xq9LYfVi6zcq2vGXXodjN3WNd3d+u9jPU65ir/WnX291zaKhjtrLn3KkjswHLH3+4DYZu/EMGJzzhZ7PvE67riWssAzwurLjTFwZ4XKy6ymqPV/DOnR2hjlEW8LwFFLzzvE1tLY5meEcZZ78srMRj/3hHTOXqS+bg1jsesluqpbUFLQQfZAk5YsvGpS0j4Tob2HE50NztrRV1r12L8O7d3G6cN2YSwuJy3etHHeUzFmBwV1FRiYK9+xAeHiZi2oVSZtlwimXYT+Cm/NARfPH313D4i+2ISI3DKcsWI3/+TFTuPohVf3sVndXNCIwKRdbcyRi7aBbyZ0/H2Pw8ZKSmDiu4Y4N2tHagqbYRnZ2dSMpIRkhYyHGgiMFdc10Togg8NtY2IDg0BBEUo08VmwU4nmFNaTU62jqQOiaNAGwYwdtWYTN2nU7KdA3WCzjc0YWq4kpEk80jY6MEWHVUhgve8Q2VViElFQ8HShuEcsDIHU4/bhmE/fF3dohjnMVt4pv0Sdnxx8VwkyoIbdB1Hs8rK/ZhW2G15SyyZnZlRcqW/VV2qMQ3bfkZMdh2oHpQIH5XzwO+eePCscH4Zk+rNJJtcQwudr/iOHBa1Z1V2zlSiOjdsWQmSXb14vXg9WUbOhujdt5mczKbh/7YyTnxDrP1DmWttetoxfbasbliR1f3gVF9V8c31HPLE2P2VBtS7adPTMHg7nevbMZPL5vuckZnq2Ozel7J9rTXJFePNRqTlf3tbj/665jVfedqf86u00b9OnKD1V57ra6jr9YzusY6AnwjNQ8F70bK8qpfZYHBFlDwzls7wofhHTKWkmrjNocz57h3/+8fr6OlN0rUW758uYAQXGpra+mGtMt+vJn77HADPJ+Me2cR3q2cPwVnJieSisY1FY63tq9q1z0LcFKJcgJ3e/btI2VVLwIDAhFKsCYkOASN5VXY+8VX2PPeGkSNSUbejMnoC/RD1eFSVBccQU9DK2UXjkbe4lMxZs5URGUkwT84EFHhkZg6aRJCCIo5U1i5N2rzow4XFGHNS6tRvOkwrv/7D5GRlyGUY7KUF5VhzeursempdZh76xk4QDf1ExdNxoLvnYmU7NQhDefPy/4Av2g/nPmDJZh5zuwhteXo4Jb6ZoREhCLIRQWc1QHVkrLyrUdexb739+BHL99BoHYCdq/dgY0frENUXBSuufd6q02JegzuKo6U49nr/4ozb12C2ZfOFRCPCwPCbau3YMVDn+C0b8/HvGsWICYhBsMF7/hG8P31RcJt7eyZmYPmVV7bJm6ynWVd5Zv09d+UCzDG6jAOGO+o8E1hU2vXcfHQ9BkntW1os9e6Ynz9Dau2HXaxi4kIRiONJSclyjQ+m7P+pMqG682dlHoclGTgtZKUaAwguWgD+7tiO64rk2RwOwxJb102dVB/DDvZ1ZddHtm9kd0ep+UlCjfYkmpb/CSjMernaFTf0Tyc2Uj/uatrbbaOrs6Lx2HFjq7Ox6y+O+PTtuXK/vDUmD3VjqM1dgb4hzoGV+2mvSa5eqzRWK3sb1f6cXQdM+rfaN+50h+3aXadtnoOuTrmoa75cB1vdo0drv5d6UfBO1espeoqC3jPAgreecu2JwC8e2zdEXvcu3+9+ipSU1KEtSrKy4+zmpH7rIJ3ZCaL8G71wlk4MyneW7tRtTsMFmBwV1ZegQqKB8l5ZFmRFpUQh+6OThz+ejf2rt6E+tIqxGWmIiAsEK3ldWgur0VPeyeikxOQQ8AufXIeIlPiEUTKtX7yqQyi+HiplAksd0yOocuqt6d1cGchVvztYxSR6uZHb9yJzPFZdojPfbOCrIjqfPSX95E2LQMtVc2YduYMTD93FiJjjsXJlHVbGpqF2iwxPcnp0O+bfQ/8Yvxw4V0XY8qi6Ti86zA2v7Eek8+biqKvDiJjchZOOWsa4pLinLZlVIFdWZvrm/Dvh9+hZCCJmHHuqcjIz3KrLUcHVRdX4eX7n0PBa7tw90e/wsTFp2Dbyi1Y8+ZqoVb8/u9ucanPTtovZYdK8diFD2Hpzy/C6dcuEoCOS3tLOzZ+tA7v//ItLLr5bJx50xLEJccNG7yTcZZkAH39xNyFZi4ZSFNZZjMVQdepmGV8tdq+9obVKMYSw8spuQmGajmrfah67lnAlbV2to7ujUAd5W0L6NdYZta9cnG+t7se8fZd2d/OBjsa9/9oHLOzdRhtnyt4N9pWTI33RLWAgnfeWtlRDu84acWKtZvtce9+8Yt7sHTp+SJjZnWV7Rd/ffEF91mfi3un4J23zjCfare1tVWAu+qaGpHIJTQsFCGUoKKJ1Hb7135NsOUoOlpa4d/Vhw5SrXY1tKCntxuxlDk2MTcTaaeMRfqkfIREhol4Zl093RQ3jz6PjkZ+bi5iYkYm87AW3t3y2k/JPZMz5PYijgBjFLlrdrZ34OC2Qvzfz1+i2G3kuknA8eybz8PcK84gxWHooDXa/O/12L1iF6IJNC24YTFSctIcruFgeDcDh3YU4rOnP8L8qxdi96odSJ+QgdkXzkWqk3bMOmGV2hFSFj77vb8iINgfUy+cgVOXnYZxsyaYuqFy/LquTpvyLZliEbILrLNyMsE7toXMCslqLS7s1smBxRdOS3caQN+ZLX39c1aXRIcHK3jn6wulxqcsoCygLKAs4JIFFLxzyVyqsrKA1yyg4J23TOvL8C4qCD2hbzucOSet+PJQgz3u3eTJk/Hkk08SUDiWrELfgJH77HCr7xS889aGVu2aQqCODhwtLkFxaamIDRdO0I7SOqCrrh2HN32Nw7v3oau7GyEhIehv7UTJwSPkLhmLzNmTkDElH/E5GYhOSUAYxcXrJjDEyQx6+jjxgz9Skin77Jgxg9Ru3lwJ7ruJYrExcIpLjQe7fH7+3Ars+Wg3lvy/C9BU0UDwqhvZM8ZgwvxJAuatee1zfPirdxGaQONv6caiH56Nc368FBnjjqnYuumY1+97GWtf+EKozRZSnTO/v0TExpNuuO2t7Wioqge7seZNy8cD835pV97NWjpXfFawYTfCYyIIGO5H5oQcTFkwVcTY43G2NbUhZ1KOGH87xe2MIOVfWGQ4Sg8UI5z6SSQ3ZI7Zx4VVkbWlNVj98nKse+YLBIQEIDwxHHlzx2HxDedg7IxxhmZml9Wj+45g85sbcOpFc5A9ZQz124r6ijokZCSSys2mnu0Rce5qyI21HRyj7t1H37CkvONx19M8O0hBl0YuygxA2VWaVYI1JdVoowzFMUmxYo6+qLzz5t5UbSsLKAsoCygLKAsoC4yMBRS8Gxm7q16VBfQWUPDOW3titMM7uomsKTqii3v3GdoJVGiTVWjN1003xJ2VG5DQ3Wd/W8G7fqc7zO/t5VBus07N5HMVRMbPnh4R4+5A4UG0trUJ5Vk/ZVxtq2zAoc92EOwqRUhKNDobm9F4uIJATj+iclMx6dz5yJw5CX4iflw/gb1QBJOLLGemZYDWTQrXmOgYZKSlIjnJuYupp4zTRS6+BZsLsP7VzzHrgrkIiQ7Fpv9bh69eXI/wFAJt/f7obOlAwsQknHXzuRh32gR89Nf38NXTdN5PjkdzaQty5uZi8X8swRmXLLIPq+JwOV67+2UUrNyNgCB/RMZH4bvP3ISJcyYTfAsW9VjNtnP1VhzcXEiZPm/B7xffZ4d3cy86Q9RheLb8nx+jeOcRzF12BmaSe27F4TJseH8dju44jO/c/z3s37YXZQdLkEMuyOlj0vHOn98k2JiDMy5dZHfXZffSPWt34/kfPY2EMYnInZ+Pim/KUHu0BlO/NR2X/fwaRERF0Hr4CdDHduFMupx8YueX27HykU+w6JazMWPpLBzaWoitn32FeVcswPRFp4pxcjKKje+upTlVIG9WPja9u84SvCulcW9fuRXVhyqw9NaLkJJFSUpoj7C78Ya316BkfzFmXzxfuCQreOepXa/aURZQFlAWUBZQFlAWcGQBBe/U/jhZLMD3d/LBP6DLh6/MX8E7b63EKId3bBZOWrGyqsbuOvviSy8jnNwBZbIKVtrt3r0LRXtXY/eBVnt8vKd/eAG5AuaMCMDzuYyzym3WW2fYiLYrXFtZXUVusnsoq2xEZASCQ4KFS2XJzv1Y8+SrYnxxmXko+2YPWinJS8bUfEy/9CxknjEdSSnJqK+rQ29XD4KDghBI4I4VWn3UrlTeZWdkIjM93WuJFIwMyFBr7Xtf4KP73sM5ty1F0qQUbHtnMzb9Yx2BvBCcd99FOLC+AEfXHsbpV5+Ji359Gfas+wbPfud/0c/j7+lDxtwsLKZ4a+d+70J7Fx89+x7WPv0FIsh9MoYycu77dA+mfnsmrv3l9UKJx+XI3sNY88pqbH/1azy45SE8dO6D6I/sx/l3LsPci063wbu2Tvzrv1/Etle2YNndl2HJ7Rfg0PYDeOfh17HnrW9w/6Y/YOeGbfReISbOOwXZdB3ixBenfHsarvrFdyhmX7Zoh+Hep3//EOue/AI/fO12TDp9MvZuLBAqw9r9NTj/18uw4NLFCAoJEnH9DlIf9VV1QhGYnpeOfV/vFZljo+NjKEPwZ1jx9Ce44P6LsfCyMwXwqzpaiY8f+QAlBUcx89o5OLBxj4B3P/vgl5iweDK2r/gaX76xCrEpcYNi3u3bskeMoWxrCSUIuRk5E8fAP9BfZKv98KH3ULSlEOf+4kJkkerQGbxb+IOzsPimcxCbGIvtBI9nf7EZ/ZefO6LnjepcWUBZQFlAWUBZQFlg9FlAwbvRt2ZqxO5ZgBMOtrS00H1eF4KDgxEWFiaefaUoeOetlTgB4N2+wm6sObJxUNy79IQIHNq7Hcs37rPDOr0JIwOa8eIDPwX8bS5qw6m+U/DOWxtatau1ALvHVlRW4ZuCAkRGRSGMXGW7m5rxzfL12PLOKjQfrRLV/VlNR8kpJiyahVmXnIOEvCz0kdguiIBdc2sLQsmVNigwiFRdPeJXHoZ33eQyG0ntZWdkICE+flgzzGrhXeqMVCRNSEFVQRWKvtyPMWfn4KK7rsbnz3+KvZRtchqpzs6/ZxmpzJrxxT9XoL6sEuWbKxBHyR/08O6FX/0N29/Yhilnz0D2nBxq4zMERwbjzhd/SQDL5mqqh3dPfPd/UFFUjtO/sxDzrlog6nS2duBf97yA4q+O4tyfXoA5185HIV2LPnrkPTQcqMdNr/wYezbswqGvDiB35njkzczH/93xImbdNA+X/PQKpI/NEO188/lO/Os3LyI2Jw7XPfh9oW5jkLp37TdY/vePEJ+SiNtf/jnCosJQQy65nz3+IQ5vPYRz774Qs889jdybu0lBGCBcm5c/8THe+d1ryD93HJb+eBkiY6NRVVyJ9c9/QdC2FbOvn0f97RDw7tuPf4+yzY7Hljc3YePra3DKJdMM4V3BJ7sw47pZmHfJQoST6281JTpZ++xq1B+txwW/uVhk8nUG76ZfOgtzrpqL0PAwbKtvxFW1dQreqcuYsoCygLKAsoCygLKAyxZQ8M5lk6kDRqEFuinMURt5UtXT3839/X3i73wOexQdHYVQCm/E/x7pouCdt1bgBIB3nLSif38RbnnmY5etxDHyfvtdm9ucgneOzafcZl3eXiN6QAe5jpdXVmLfvgNobmkWMe6ay2tQtHoLitZuRxPFLGPXWVn8SDkVk5mMWAIugaTkYtdZUmFT8hdK/DA2E9nkPpsyNlso7wICAoj4+SEvO0dkdw6leG7DWbTwrqO5DUEUfL+nvQcdje0ISwhDIs2jrqwWbQSlIuIiEZ+dINxKm2oaRVbdjsZOTP7WNJx1yxKces4c+9A3frgWyx/+CLVFtQiNDkNvfw8W/ugsLLn+fBGPjose3n30zPvY8uomdFGb0cm2bKrcV9XBCnLd7UJcRhyikqLRTrHu6svqERJLX66khGupbUZHUztCKflHKMG3Rvrsyie+gzkXzKMEIXFobWzBprfW493fvoEpV07H5DOmYtd725GUn4LACH+s/+cX6G/xw49fv4vi6mWjoaYeH/7xXRwkIHjh/Zdi/oU2F15ZPnv8I/zfPS8hNCYU8ZmJIpsuw72mykaMXzAJF/znxeQK+zU+e/BDGnM8wmj+zdVNCKcfQpbccwHOvOoce1tSebf5pQ0Ugy9CxLfzF+11kQt2I7Knj8F3nrhRuO8awTt+v3j/Ufz9msfRQaAzKjFaKAHLqa1nbz5dwbvhPJlUX8oCygKWLMCJXiZlx2PpHJsyWhVlAWUB37OAgne+tyYn2oj4/orFEXw/xKAsgKBZAMEyujMalmJT3LWioaEBjY1N6O73A6O6iLBgJCYmIDIyUnhKjTTAU/DOW9vhBIB3zQNx7x5bd8RUZefIfFdfMgfXzJ0lqgwXwFMJK7y1oVW7bIF2yq5aUVmBkrJyNJHSLigoEOX7D6Fw+WaUkStlS2WdoaH8SKUVGBGCwPAQ8YXEJTolHTnzJyPr1PGIS0umJBW2X3hYmj0uLxfxcXHD/gXBLqKfvfwRPn94OVInpJOLa6yAjFZLPCVsGLdgIsaeNg4JaYn2w+oqarHz0+0Uz+6ASL6QPi4Dp142RyjIAsmGXHau3obPnvoQDZQo5z9XPIiqkgoc3HAApXtKKOZbi1AnctyJyLgo9HN8zfZOAbE4YUU8qfeSx6ag+Juj6KL3OSYcGQ9NtY0E7GIx/7sLkUTgkePrcWKMr95Yj3/+9Hkkk1swQ8jynaWITIpCSAwlvyiuRkJ3lYQRAAAgAElEQVR2In704l0EK5NE8osPfv82tn+6Fef8bCnO07gDC3sRvFv5v58gb/E44WYrS0xCLCYvmoJJZ51CcfkqsOm19WgksMvzj4iOxJgZeTjl3KnCBrIUbNyN1c8uF27Fk8+fIubHJYD+WIhLjkP+7HF0zDQ0U1KPD//8LmZcMAsTyOWXE39w4T94ONnF5rc2oWxfMRrrCKoSSCwlYPjQWeMUvLO6kVU9ZQEHFli3uxzl9APGlYvzfcJODL/uvGLGiIzl081HkZYQjmmkuHa38PibWrtw3w2nWW6C1+AfpAB/7ufHfvywfLCLFb1lX0/YzsWpHFf9podXiuzYZ0xxnP19qP2cyMd7a3+wzby9R1wZu4J3J/IuHtm5secR32twKKK6hkaKJ96H6Kho4ckSTonmQj0AzPjvYy6OwBv/UF5H4K66th5trc1o7eon7yh/RJMYIJHuyWJiom1QkYUWI1gUvPOW8X0Z3tGce5I+sDRzfdw7SwdpKt3xg8uwiBQtCt6ZW04p71zdVSNTv629HRWUnKKsogJtHe3wo++BDsoy+tWbn6By9yEB3bopoUIDuTgalQD65SYqOxkTF89BTAJ9CSSnIYGSV4QnRFLiigDxxcVZZlOTkpFOiSrCKcbCcBQGUM31nKGVsr1W1mP1C8tR+vURLKVYc7lz8imOnXV4F0cQjWEZAzV9YQDHceMYXol6FIut8iip6Ai2NVc3YOsHX2EXJfnInZuP7//PrSLTKo+psbbBBu/oOFaRSXjXQfHvOKtrMH2xs6KO4VYlJb3gbLiRsWTTAXgXGRslxiS/sFm9xxDxvT+8icPbDyIoNAAh5Jra0dAhVJGpk1IxZek0nH/LxQL2caKKVc99hi9fXoUkAoRLb/8WQsJDRWzC8sIyfPWv9ag9WI3L/nSN6JOTajCQDI8KFxluk7NSBFSrprh1bGd2z+VMuPGpCdROCBpo7u2URVYk0VjzDXZ9ug2BfoG48vfXUVbZRmEftmc0xQaMoxh5cUnx4j1ObsGwNDohBoHBNgAqC9u4obpeZOFlt192m709irIdq5h3w3FKqT5OcAv4nfMEnrv7HAE9+OY3mhTKu0lVfPopacMO9Bi+cBkOiGW0rGyLHc9cOyR45852Ybvf9dc1ePTHC70KLr1pX1ds5w11IgPQBXe8icKXb8DYdJu63Wp584tCRNG+N1JLenKsPMbN+ypdhrtW5zHUet7cHzw2sz3iyP5W5+Tq2EcbvGMgJAv/8KvK8FvA6hrw38jNzc3Yf6AQ5dU1FD4oAGEBkUhLjSIvpAQkJMQPOeYcx6/j4ih2XXdbO6ro7+UKevS2NwuRRmhkFKJjYhAZHITk5CSKf6fgnas7yY82gvP0na626o36Jwi8c0d9xzHvLrzobCyOewaTsupRF/VjRIde4A0rH9emink3LGY+qToRySkoBkJpWRmOHDmKdpJ0MwhqpLhmR1YQcPp4HZLGZyFvzhRy0azB7uUbbFmKugdDL/+QQMRSsoPTb7kS4+bNEHHyeulXHv6lh0EQX9j4/1PGT6BMs9EiDttwFHZX3buhAOV7S9FIIKm8oBRpE1Jx8V1XIneGd5Ulq179jNxgCYjuPYqq/RWkIIvBwv84kzLV2pJFeKu0ESw7uKOQwOsaUtsFI5JUck1lzSLhRt68fEycO1lkppVrsGfTN5RM43PsX7kHeYvyBUBkQFZD2WSbSsiddWIerv7Dd1C0+yDqjtYhKjkaLfUtBPAiMOv82TQX40C3DOF2fLkNR7YVketvLaqLKgUsnXLOdCy74wrs/mI7akuoPXIP7mrrELEST71gjml7ensxvCtYtxsrdh7CgzOzFLzz1oZS7Z5UFlh051u4cekkO7w7WtmM2MgQZCZFivdcKQfLGi2BE7N6rt6AuzI2bV2z/rUg0922+Tiexxc7SvHpny6xZA9W3d30yEqsfexKj6jGzICTN+3riu3cUSc6W48HX/oKK7YW48u/XOGs6nGf87FcjNSSRmO1us+5TV7bDzYU4d11h0QfY9Ni8PaDFxoCYndBoSvjcWQcb+4P7tdsjziyv368ntrbow3eiR/EyWODYY2Cdy6f4h45gKEcx5Djv10dKd54rcrLKwjeHUANJfij4ELkrkqKN/JSycsdg5yc7CHDu6amJjGnaLq/MiuckLOOwF0NxYhuJeVdU3MvKQD9kBAXRokJkwgiJgi32ZHeT0p555HtadCIj8M7RAWhJ/RtS7N3BvAY1mVPmIsp4yKwMGceJuRT9szqZYPaHi6A59e9FwENP7c0r2GppLLNDouZvdUJQzj+8me1HWeVbW1tFe6bDSUU8+6zjShZtQ1hpKKa+4NLMO60KSjevhfr3/iUoFwPWgnGEMUbNDSOfxeWGocJV52NCbOnU7y3SPqS4pTk5BpJsC6RvhgmThg/bKo7HtyuNdvxxT9W4eCq/ZREIgQTL52MhTS+LIr3FkKqNm+WF371V+z7aB8667uQSfGOTr1qDqYunCGUeSMdU0I7b1YnHtpxAGtfJYD30d6BZe1H7JhYnHLBNMy+aJ5wE375N0+hZF05Uqeno72+DSmZabjkv64Sbr1GpW3ATXnLC5vQWtWC9NmZmHbRDMxcMkfE73v6J39B+dZyZM7OQWdTB+2LCFzzyPWm7en7OLjzAL58YRVWbDiEf/18iYJ33tzMqm2vWYBdxz7dfAR/JpXVUIu7N/vafvmGnd0MXQV1RmNnUMHqImfKObN6fBO/rbAa7zz4LVPT8LEl1S0uuaXqGzPrXw8XeC6PvL4Vd199qmWoJkEc97lwarolmMTKo6se/BgVb96ElLjwQcN1x63ZDI5Zsa+7e9IVeOduH46O4/7fuO8Cl9WibJPJOfEoOFJnGVhb3edyXS89Iw/XnTMBM8clOYS57kJNq+NxZndn+2PnoRrc9vgXlva0UV9Ge8RV+3tqb48WeMdx0xgYMRBieMTJBhi2BAb6EQBid0ffyRrqbH+N9s95DTj5A2drZehlVnidqqqqUHjwEKndmsSacYmMIPVdZgZSU1MQ7KarqryPqyRX2H7qJzEuRri+GgE4HkdraxvFu2ukuHeNJNyg3RLUT+MIQUxsggB/I+0yy3ZR8M5bZ4avwzued8ZScju7zbIFZAKLlVU19mPSEjIxOaADiTmpiIqOE++bqt9cAIaWB2VQ0afi3il4N5SlHPFjWWZdS7/A7Kasst0E7Th5QOneQ9j7yXqUUIw2Vkkt+cWNmH/lBaSg60TRll0o2XkQNYfrcODLtfR5z/FzINfPAJJf558+HxO+NRfpU8eQ4oziuAX40R+pmYglebajLzlPG0W4s1JMujZK/BBG7qMpYyhxA42PVWfe/nWptJDi2ZFCLYTcQtm1lePPcRZX7tfbfbtiRxGPg9aa48lVUybhTkrOwe+x62ssubKymyyPt4ncYjubSSEXFkSx97rEl3wCJbEwA5HcZj25XtdTrER2uWVoGZUQZVt/8vKoLakmd+FeBJN7LbsD+xHkTcpJtgw2uf0GirP3BbnYXlFdreCdK4uu6vqMBRjevf75Afz+5vnHgRqzQTLA4aKP5WV0I2tW16xtPbxz9Xhtu9zWPz4pAMMKRwDOrJ4EX/0rbzccbiX9iJB65XPiswe+N9dtgGfWvx4ucH+3PrpaqKZ+cP5kp1CSx/Uzcn9lMMvrfP6971lyw2UoMv2HrxrW5THp+3Z3jZzZ1+pJYtS/K/BOfzwrx5be8x5uOG+iW2sqbW0EP53NSZ5DXG8uhZnQu84azdXqPudx/eSxz7F4eoalveNorI5sZHU8sn2zthztDz7m969sEee3Vddkve2M9oje/hxzsry2zeWEL67ubV+Hd1LlxfCniWIbcxiUKPrbif8O4yQIQfS3ZTTFBw4LM1deOdv76nPXLMAQtZrcYCMiwkVyP1bgGRVeqxaKL11SWo6W1haEEmTlv6uj2GU1lu4NoihRhGtd22vz3+rtFPboYHEZhbXpRha5viY6EAh0UWgbjm/e1kbhegg+8t/27D0TTskqwknF6QvCAgXv3NwMTg8bDfCOJmE19p12vqzE0xZtPDsryrfe2IfRHzTRqQndrdCbuFMcGlLyX0CzLeD7iBUF70bM9EPtWGaVLSo6gj5Sx/GXT/XhUmx7awUOkLtsN4EcLov+4wqcds0FCKYYZ13kAttc0UBx0FZj578/IvBivv+Cqb3QmAjE5qQga9ZEjJ8zHedc/q1hl2RzDDj+guqnL09/AosM7oarcMw6kX2XgSb9gTVcrsLuzo9txO6ynD6e1ZL8xwVnl+UiXKX5IbIJ+4k6TODk50Z9cn1hf44rSLAukNryH/h1UX7Gx3G4Flv7tj5dKdz21roGnLZ2q4J3rhhO1R01FpA31lPzEuwAjG/O6wikOwJicoKO6pq1rVXeWemLYdOqbSWG8dkYXj1KMdycwTWjes5uwFnJND4rFveTupeBmh7yGc3PbOGN+tfDBenyWEtK4TW7yoTLozNXWIYRy+bnCoVV/ndfwn9eN9upqtERvJMuuIX/vME+FXfXyJl9rZ4kRv0bgRkJr267bNqgvaI/nl232b5c9Oo5R3tNjvey+z5Ebmq0R9SsehuY2drqPpdg8ZM/XmIJSJnN15GNeMxG43G1LbP9wefV9/+0QrjXZyRGormty65w5Pn97pXN9vXTun7rbecI8PK5zUlzrLjuGs3L1b3ty/BOqqsY3DU2NqO2sQX99IdTDnlE8GfV1fQDKf07KSlBZA1lAONLPxBbvY4MtZ78O3W4fiDvoB+6i44UI5TC4CTEx4lsrUbwi/+25dulOvoBvLW1if6O7qJ7rjChdGMV3lAEDTznlpYW7NyzHy30N0FuehbGUtI8s7/NOUcfJ8ygEQkFJ483gKEjPViz6QvRExW8G+qZYHb8CQzvHJnMqurN0wDPLyoZ3YlxJIVNJ/9DW+bF9trXEbbzGm+tsLV2FbyzZicfq9VGQUsrScJ9+MgR1NbVI5h+dRG/3Hy8AYdWbCZARy6xA2X80tNw3p03Ij4jRSjzmqub8PkT72L7+x9QcgLn8Jgz0ObNnYZzb70OCy8+W7R6Mv5R4WNb4IQazvaGZsxctVHBuxNqVU/OybCya83OskGuflJFwxaRAEwG4zdTpGmt56iuUdtGyjsO/O+oL9mO9kad5yJdPqW7oFEbjuo5uwFnFzuOS8Yw4e6n1h4HM7WAwwweOupfDxcYvjE0k66697+4yakrLLd/1QMfo6ymVSyLFXgnvic1yTIYTsiMt0YutVb2g9EaObOv1bPQqH8j1eIZt7+Jg+WNolktvNIez3N97K0dQplm5LZpNA/tOKUa0yoc0x8r9yxDKFbdcXsfbjxsB676uVrd59p+GOhyDESr8J3Vbdpzy5GNHI3HyHaO2jLbH3xeJUSHivGzPd76stAOSrVu4jxn7bj1ttPvEZkdlufAe4XPNZm8xdXrj6t725fhHf8AzWFtKivJw4BgTX19PV0g+jF+3DiwB82Ro7XooTqpyZQsbAAiDQUIWT3vfa0e24mBlHQl9vb42gje7S0qpuQPLWT7RKQkJzuMXccuto2NDPDaBLzjGHOOEkxYGb+Ed9t37CCo24q0rDE4dXI+ZZEd2YyxVsZuVkfBu6FYz9GxJyG8s6K6G2SyIbrRSmAXFJpLqh0DNUov/SH4ZaS3VthauwreWbOTD9ViSFdGgVPLysvpV6B6kttTQgmKg7CP4MfRlVvRQm6T2jL7xgux8AdXUvbUeOH6WEdZRT966AUUrt6APlJpDSqsbKPYCSHBFIODXvtTltDA0DBMmjcbl917M7LGZfuQJdRQThQLKHh3oqzkyTUPo6DyrJYpqmgadFPPN8ocdF+qlviGVirKtOoraT0GHtrkEo7qGrXNqiUuEiw4Ol72KdVEWvdY6S7KdSTAMkoe4KieVKDJG3f93Histy6bKpQ+f7j59EFuxFy3oaVTQAVH8NBR/3rVj/x3TESwaJf7eOmzvQIymNlfzr+wtFHEy3vk1gWWklZo4R33K+MGSpvcdcUMOzBxd4309nX3DDTqX2s76W7MCkSOpSjtJhM1aI/nMbGSkvefBHFacGO017TjZtjz5Ds7B62J9nNHyRwYzsox8WtWVTJke+HTPfa4bvq5Otvn+j3LY3HF7kbzdWQjR+NxtS2zcWqhOKtPuax74ko7rOc5M9jWu8vrbafdI3Js7ILLNueELTI24L3PrDddT+7bbF7sem7lBw5uw5fhHQM6zlZaR14GEt4FkhfD1ElT6BrXQD/Elwh4l5KcgChywWQFGAMsX4hf5u41RXuchHIco5vjy5nNS9azxQAkzxE348hp+2YYyDYX7qU6t9h2Ssp2cH8JyusrCd7FIycz3WHCiN5edldtI6Vcp1gjdrUd6hj5/q2hoUEkw6iqa0RYVAymj89DXFysqRuvJ9bEm20oeOct656E8M7dTK+uuO4ysOtIGIvQsBhjYKdfz/3nA6WfemuVnber4J1zG/lQDf4SYmhXXFIm4i5w4feqDpRi8z/eRmNROfooHoIopJ32JxfTqx+7B2NJORdEQK6vrxelew7inV8/hvrCMuFCKQur8sJiIxGbm0YxHEgKTr8qBUSHU+bSBJwyi4J7X37WkKThPmRGNRQfs4CCdz62IGo4Ti2gV/PIA+RNr/aGU6uOE2m7B/xanrv7HEP3S4YOQt1koa5R23wzbvV47UT1gIzhk7ZoYZP2fUf19AHxjebGbUmVlbAfgR+2Ec+DXY2fuussARWkak6/OI76l66HWlvqj9evg32MVDE+MhR1LR32Q8zi5BkBJS2807bJjXE7rMayssaO1shRwgGpPNMez/v26Q92C2DJeyQtLoJuXG2KQr0djGwn1Y883/zrXzIdv36+egDjCMYyWFpyapZprDzpjqlfRwmAjE5ecU7QmI3OPWf7/NhcNCckdWJ2Phj1bzRfMxs5G48rbZntDwnh0hMj8Pw9S45bS56D/TrC/zC5Fun3iPYY+x6nw5253HMX+nm5mkzD1+FdY1MzQZp2dHQ0i3hlkRERmDR+Imrra1F0+DB6+/yQnJRKiq5AxFBsaYZ3vhC/zOmXoYUKDKg41E8deQrFxESbJoiQ8I6BmAhVQ4KDoRaGpi0UI87Pn2I8x9hiNjPI4zGxF1PJkXKUVJVTArwwpKelIYe8lLhvYw+jXqGU7KSkf5xUwhOZXXkcFRWVOHDwCGrIPkFB/sjLyUR2VhbthYghw8Gh2s+d4xW8c8dqVo4ZDfBuiMo3vRnchXfOXGh7ciegtz8eYeFxrl9omj4Hvj6LpLLX0UXlFSsr59k6Jzm8419j9MUXXUJFfDF61NTUYt9+iotAv/ywVDuAvoA6Wjvw9T+WY//na9FJcRNkYdVcJCUPuPmpBxCdRKo7gnMtJPcuWLERH/7mr8fNO5Ri4iWOzcCYUycjPCEGsen0BUYx79LzsjBxyiREU2BWVZQFvGEBBe+8YVXVpjctwC5dXPQZXc2ULhLqyZtgRzezEkJIsOLsxlfbdmhIAHY/d50tED2PkSCYs+OlnfSqGnkzzZ8zqPjJpdMMFWeO6rE9tuyrsttJzi07KRJHKcMsF5mUQAsCUuPD8eZ/XSjmICDXwBiMMvo66t8elH/AFqwE4mQDb685KGJ6PUrquztpbtoix8ggor65U8A7Pk6qzvT7ivtPS4g4LvmIFt5J1SUDM4ZkPAZPrJHevtqxSZdk7XsMxsZlxIq32K6O9pjWdlnJUfjZVTNwFylLZWHbPfdRAXYfrj1uj8n5cl1trEezvSbfl+ePowQKWhWjfi3Y5rxWuw7V4n/vOFMkGOFxTsqOx/cfWiFApf58cLbP5X7IpNhwJTUtws3aEVw0uu4YKRvNbORsPK605Wh/6Pe8tI9Uy3G8Oh7LKyv34d21hwyvJdo98uNLpuKWZVNw+X0f2ROVyPiOWlWf2XVZPy+rY5ft+Tq8a2J419hB2UrJRbanC7GU6CB/bB650laS22wZwaJApKQkIzCkC0mxKeQBE0q/wHvzW8y7bYv7FgJTImY1ve6iMD2cHIITczCcZNWa3jWYxQgM+fh9cY/jAeVdFcUTrK6rE/s3l5R1DN0YCrIKkFV0FRVVJIooQ3uvHxLJDfaUsdkIpbGZJnIbyBLsCXDHK8D2KSkpxcGiEtSTAo9u3ZCWTBAxN0uAzqG65Xp3lY1bV/DOW1b3VXhHwE4UTuTgI/DOaBwM7Fra4yjDJ2d6AVJTUlxeqQOUcvqxR/+Mo/s2oaU3Cv/v/EJ8a06xy+0M6YCTHN7xFws/+ItF/tLii/Cul8bIgW43bvoKrfRLEf/y09PbQ0kp2lD7zUFsf/6T4+LXRVC2otk3X4wFV1+EMJaKU3bWXas3YvVTr6JqO/0hZqEExYRj6a3X4tpf3+ZyIgILzasqygLCAgreqY0w2iwgY6ZxvDYjgGDk6qV1A3U2X4YQVt3FuC1X2jbqW4IEd7ODOpuP9nPt3GQCCAmz9Bl7ZWB9Pp4VQpw0YjiKK/aXSTCkQpDHJyGUO9lSzebn6hqxS7I2JhuDmIIjdbhuyQS37Sjjl1kFwkYup47mwfVXbC22u7ga2cJMgcl1GRZxTEJP7xNX9oN+zM7WzchG7u4BV9oajvPIah/ObGSlndEA7+rrG4T7LP/9Hhsbh7F5Y3D48BFUVDYTVApBSlokuvxJERs5BmEhFB/dtfxfVsw0pDo2vcMx0YMUQOiFEBLcMYzjZAx8n8X3WHzvUkFx/+LiYgiUJZLrqS0GvEzQwVlUawm0caI0jv3HifiGek9WUlqL0tJius/rwrhx+YglcMhj0cK7iooKNFAcu+ioKEwfl4dogngBBBC9XdhODO/KysrpUYYm2hsB/oFIjs1AEv14FBMXJVSKzoo9IZ1GkDKSSU8UvHO2Yu5+7qvwbtZqClxw5nGz6qULHRdKqI0uyrQSHMCZVoDahi4BXoxKZBgFBNUUv+Y3gLatCKl73+Usr+w6y8CutSMeXfo4YdRHQnwk0XHbRchR2fD1Xrzy/JMoKLD9kqwtkQHNeP8/tzhrwrOfn6Twjr9Idm/dgR2r16O5ph65Mydj8UXnI4xcRYf6ReHZBYJIIc+/Vu3es0dkEu3s6hTJKbrpdWNRGXY88z56KN9sN/2i3E9feFxYdZc6bSy+/fDPEUMS8C6CfN+s2oCtlIm2bPt+9LR3WRrmnGvOw5KbrsL0hXN9zi6WJqAqjQoLKHg3KpZJDVJjARlMXRtUn0HTKyv2YVthtR2ayCyKUunFiiKuw+UI3bBps8LK5lmBtmV/lQAYfDNuVteobVeghUyu8fg7O4QKTR/fyhsLrp0bty/tKBVxehWcN8bgrE39GJ3VN3PXdMWtkqEYq8M4wYK2DGWNGDhpFWxSJXWgtEGst3QBdrTHnM3d6HNOarB5X6WIWydVd1bnwWOZnBM/KOGLvg9WD84enzxICcpz08e2c2fsRse4uh+4DWfzNbKR2Xg92Za7NvH0HrFiI1fH6svwjkERJzmoqqoegHf+iKWQNHljUvBNwR5Sm3USvKNYd1GxCA8jcEWfcexpn0gdqlkImgZBL7oJp0ynXBjOSREEgzlZeL4cT47vz1vbWumYbgRS7PdQiqF9qLQC4aFBSCE4l5AQL5RlHD+OlWwNzS04VFyO+qoW5OelkRtrwpDjvhUXlwow1kbxwRPT0jFhTCaCSdCghXcMVKuqq+g+xx8Txo9HJin09PHxXN2PVuqz7fgej/tvprlzHPMGSuAWHZ1KoqBIsk+ssI2zwgCQ2+GkKNwmu1yzsnGkVHsK3jlbMXc/91F41zqnBhGRCZZnVU5+4q6W2KAvrGV5JeVfe+4/0dp/tlDYOSrBQYEi64xR2bVlDZ5+4TVDYKev/7830h9wWYOho6vzc6m+j8A7+euDeZwBl2ZlWllcKOlLctV7n2Dr2yvQWFMj4sEtueEK5NIvMpya25fgXQtdiPnLvoZ+iWpsbBS/0PCXpZCaE7OuOHgUu9//HCF9YSj+ege66I8DLvFj0jD3+m9hwfevROm+Quxf+zUqi8vQUFKJJoqL11h0/HkTEhuBOHKbTRybRb860RcGybVnnjUf46ZPRlTs8KgdPLPKqpXRZgEF70bbiqnxymyKMvOm1iIyOyMDhQ82FAkXPgYLMpC+VO3xMXMnpdozYnKWWgnSZBtGdfk4s7ZdWRlWYq3/plyAQoYhRi6prrRnVlcPH7TZK/kYVoi9u86mBtd/5on+rbThbIzO2pCKNK7HbpU3Lp1kGM/QrB0+vqm167g4b0NZI4ZO768vwm2XTcPZMzMHdV1e2yaShDAgNttjzuZs9DlDqZWknGOAzUUm9xjKPPT96LOhGp177oxde8xQ94Oj+ZrZyGzMnmzLXbt4co/IMXhyT3Cbvgzv+G93/tG9oaERNbUtAmqx6CM9PR67vzlAo/cTbrIhBLeSEmNNY8K5u36uHMdyGIHmCMD10YPvORh0cemimNrs/koOsegirUAvxc0WySDooIDOfnQH0r/9+d/kzdRvExPU1LbSvUs3IsIJ3pGKrLCoiF6HITE+HjHRMTTXSFLisXtoICnPWnCUYnqXl1Vi4vgcZGSkkiov2JXhH1dXwrvG5jZyh43HnFNzEUZ27unpt7vNsjqwsrpezC01JQ6TJ00U8eY8EXPPaPBsT74ftd1v+qGyqgGNDbVobKoXIC8wMBRpqUlIS0sRLsbS/jIWoLZNAf/o3q+moYnuaauo3SCE0tgTEmOQSvdyfL/orXmYLYyCd0Pasg4O9lF417uo21qih4GpuQPv4vEcQvb8yqllKyZX0EXJaTV7heQkktnSLwt8Qi5f/hk++ODfloCdtodF+VX4r2u/sd7pUGtagHcRby/HB/OmYwFdBLxR2F7ddCHjX23C6cLOWU75YuYvLmpDL330BcIXrl5SqlUdLcXaf32I7YEWYswAACAASURBVBu2oPrAEYyZOwXzrrqAlGWn0Rdn8EB2J5ZK26LzWhkDX3zt8mQasoR/WggoE0PY5mZepPS5nWI+8K8w7CrbTF8qHXRx5teckYj7CgujWBEk+26hGBqVNI+jy7ejfMcedJPknCFczrypOP37lxKIy0bp/oMo31uEgBCKH0FwsnpPEXa+vhK9bZ2DBhJEgbmj6Feu6LQkhEdHYurSMzBv6ZmUtjzDp4Dm0HeEasHXLKDgna+tiBqPFQvIjJESPLHS6sbzJ2FaXqKVwwfV0d7IuhpPy+XOhvkAK3NjeMWAU+vmOZzDtDLG4RyPJ/qSMcSMADO3P1Kg1BNzY5jEGWRZQchlKOee0XhOxP3gCbv7chu+DO/EfQ5BMAZ4xSVV6KHkcTEUliaB/l4/RLHOggKDhVKK3URZjWYmZJAx5BgGsqrKU1CG25MPoZqj+yUGd33dJBggSkeBeujfXQOwjjLB0q2MENoF0D1PMLvE9iO0J5zc4ihIH93n8J0O5V0Q86hvaKP74h66x/InG/SimEQ3sXSPkUCiAJ5zaGgEZdjl+HcB6KB7mDryNNpParmxYzKQnppMbQwd3rGqrr6hhYBjAObPnkDusdF0f+83CN7V1jeildSC4REhmDn1FMRRTEJ9TD5n9298H2slS67Ne6rbfj9XUlpFce+OorG5Ed3kQdXf3YWc7GxkZ5OYIjpKuB4zWAwLowQWZCdaDIQEBiGAkhKym3FFVQ1qSLXXVM8uxwEIonvEpJQETB6b4zC7r7fOZwXvvGVZH4V3sACTpEn4IlZJqiRXi1V41z7tNTR0L7bc/M4d29wCdvoOVv2GXIeHq1iw98Ln/oUf52ViLH2peKOILEQEp7pJVh0ZHiHgnfjPA/CO4RtnUaWrIZqKK0mBthUr//Ya/EMomcP4DExZtgi5p06hL8Eg0WdYeCiCCMByIEN/kk87GwN/QXFchACKJ8dfov4iO5INPmpj6PUTQBSScYKT/AXVR79WcT1ZRyak6KGLeRdJu1vpws7ZZLvFL1z8A1gPSimgKSvxQgjCBZOcno8VbZEqdOvrn6Jq817007hTpo5F3oIZyCRX4D7+tY8CsnJ/UZRBNpCk4jUH6VfxVz/B0XU7xbFm5dpH7sbCqy5EQkqSN5ZdtaksYLeAgndqMygLKAsoC3jeAqwge3XVfqH+5MJurJx4YeG0dJHBVxVlgRPFAr4M79jGfK/Df8sXFh0mpVQ7uWWSuyglT2gitRULF+Li4kSCAgZaZoWBDyutGLSxO6W7CR1krG/5zG0yHBKAsaOL3HjbbRKGPiJwlMihN8QP/T2d1F8Qguj+I5hvc7roronCafuTm29ASD9C+qPsGWLlvRO7noq26B6kt7cf1f+fvTeBkiy7yztvZkZGZEbu+1K5VGXt1dWrWrRadAskZFlSS01LAiPJIITB25lzbM5wxnOOPPYBY7PZMDM+x+bMDGDNMIAEWMgCgVBLLIIBWWr13l17ZVXlvm+Re2Tm/L7/i5cVnR2R8WLJ2vq9ViqzIt5y7//e99693/3+3zcz45bWkq4Vpl1TfY2lpgrs0m8zkeD6K4sJ99Ll65g2NLtDsM+CaL7t14evQ9qYmycdleyluaVl97b7z8BubLV5n0C0CTT4FhYX+EkYeLdDeR48ecx1tLcaoSPI5mePiVmp88ZizCXJyMsGriq9NZFA6oggt7U1kdY7gRnhZTcLIaMMUG57lbThY0fd4X7AN1iKkwCa83OLtHm9udEKSK2vqXMx5qyj6PUpLViMPYGHivMO881mQGDVVQxCtYd+bpW2ewjeBek1hexzJ4J3Mqt4NJgWl6qsh5c6dL5b+9hvuor5/yn3YZRnrCe7gUQZgMxLL7+0C9jJIUcuNsVu7z3+kvvMx3HGuRVbAPDu537hl0pih52tOnro+ZTgUrn36FrlAGoC5CpEjR6ddqPfOucmn7tgrqsNx7pcx/c+6GoOtdkLSn0pfTOL8lzgoT0M0ZPlISkgTg9p39rce0jyuc5DOVTHKh7mjaw0VfEy0PW0r79ytkVfko6EgLZVDCm0bGV6BbzQxEqUI9L01JRR6r1VHQGL3vV0DrHyrv/x37pyVox6337WdZD6KsFXlUMvwy3+1otEWxJwcGN83n31F37DzY9OGcDnbwJOK2uqSJttcv/0//y37tTjD4dGFbfiPnyLXyME797iHSCsfhiBMAJhBMIIhBEoIgJ3OnjnV+0yYNK4wJYFgJqyWgwUyl17WzMgThsMtLp9I6B5pgAnje19nbggIds1ltDOqTmXgB4jTgDarXDOLeYgmg4sr5LuurMKIAdIBxBVHSlnPlJtQJYPtuk0grXKmKPsMPfxTruDJvcGhgvle1I1AcSSZW41AQlhaszYhU1NXmrw3k3goSSCXn7lVWJR7/p6e107IFouIkXmGHipcxevjbhFspaWSEudATw8eeKkMdoElOp6+kxEoNm5NeoO+FW27gZI1z3c30cZcuvN6RqWFk3bjI6OE8ekq4Mt10JacHV1ZkxA4N3k1ALA5gblaXOzs8vutfPX3cTMHHNJ2kHg3dFjrh/wLsIc79L1YXdjcMQ11saYc+Lcy/UacaStJvQL87McP2suvXEIMOubYjiuu4a6qLv//gdgPHr6fpovqs+oHX0wL0jfKWSfELwrJGpBjrknwDvSIKe81cR8tsDgHScdOTEM+HLTcUY3wOuvvfIGwG7vtUsB4N0y9l0A8O43f+dz+YT3tu/rP5SqAcsWZufd4Ff+1o1+81W3hKZAGS+hmt5W99CPfdg193a57ZTTTyGFtnRZQDR/sxUsVpdSbzFbZRN4p82o7vSdLajy2rRoZaCh6R54x1jKLN+XlXsuSLupuHyu8wh80ypNJQ/yCH/bapVpGVTYi6ISRp76XgXlknGFb7WufSgZL/w1XtKkJvPibOCl+I3/5w/cX//6F93iJEBxKj9cwF3vO+9zT/2TT7qHnngM3btQ666QvhEek18EQvAuv3iFe4cRCCMQRiCMQBiBMAI3I3C3gHfzCyy2X0fu5saQsd2Ow7DqRZ5G2ma50mA9xlbCwBcx9YKaKmhOoZRVLsc8QKYGSbdGauz88prNPaLMEarQnNMcIgLzq5K/PUICmbCVIipU7QI+6UCa5jJJgCQBgSrbbGLVxSorXBOgl+qTmhAZOUEpsUuJJSt3tpRfgWlir33zuVdJ/ax2R/q63ZGejgKNF6S5t+6uXZ5xcwvzbj6B3uBswvV0NRPzAdfa2rIL3k0vLrsZyEBKO90gZbW7q9OdOnXSUmeDbGIuzszMuhdfvQywtunamhtcPwBgT8+hjIdrf+mZS+Nv4EiftemVq9fNsEJA4AqZVz0Dx9wA4F0V89YLly6RfTXq4tukEAOYrkY1L2ROuMm8kRleeRlzPn6vwYZUe23DktyB4NHa3QfAx+ery5SjkpTsDtJx28zZOFdfC1LvbPuE4F0x0dvv2DsEvDs31LRbyvmmT7varo8ErvEoIphrUxL6zG+LjP57O2CgM5HTHGK9/2Puxs4vuauXL+4L2KWXoBTg3U+9/7J76u3ZWX/51XifvQOAd3/y7NdKdrndE+3VfvNBryKvJLacQCyx6wa/9Yp78be+4mYvD7skqxs7AGhV2G4/+a//getGB0CrEGKdZXMrVlH8dNZMxbKU2RQ45++baT9zYvLFE/VbrDxp8AnsA2TzvveEXbXp33qh++w6j9aeYtHxAvQt2D2w0PtcjDk98NMV9fS5aPnaosTEf1Ab6KiUYK79rV/9fTdxdcitzSMoiwZeuV66xw+5n/q/f9n1nToaeGBQZLOFh7/FIxCCd2/xDhBWP4xAGIEwAmEEwggUEYG7BbwTQDWO7tvIyCjMtzV34vhx1wxLS4BKrm0B4G8KkGmTtMmenh6MH+JZQZj0rCaBaytk9azALBNwVwkgxIGch3kRgF2MOYSMFysgB6RnEJXhROER60REyKzZLcbXHKDT0NCwAYKa3zTBahNwJaaX5h5+yrD2VRpntnRfA8FgkT33ygWX3Fh3vd0d7sTRwwCBYumRneduEiZyxSpFkXA3ro2TNoshRAJDh4UEKcqVGFKcxgyiE/AuCegGqCe314U5l2C/+cUVyh93Z+877dpkRCmjQ+ZXilM2wGuelNuLg0NuaPCqi2yVu9qaatfYVm+prz5jMb3Oao+JyUlSYecx5ei2eFy+ctWNjU/BXtyi7gnX1dPrjh454uo41+DgdXcFBiEYndK9AOa2XPXGqktWwuzjWOT7mEcSHX7UtDs7nEMEygipyZiIJNeWIXaUw+7scPedOW6ZXX5d0vuJP5f1s+EEDgcFiNPbIwTvcvfOwva4Q8C7n/6d+9w3LrcXVAc9BIrZPnT/hX3TUwUsfv6vu91XX63P+zLFAni1FUvuS595Lu/r5n1AAPDuuRdezPu0mQ4QsCYQy38omKhpKg8/wkNlF+DK82o6r5c+SoopD+Kx60Pu+f/2NTf838+5OR7aW6SJlmNL3vXgcffoJz7gTrzzEXNGEvC13yZAzcq0j2lJrsxanV/sunXAOIFrPvCmV+CuqKkuwbV0GXNt4reo7Kb9x0vPO8Z2sjKbtoIAP5XfPuN7jvfFZj0GH3HeSpIy6zlEKc6eGYZ3HW16wS6RNruBxsMmMdpcx/Kd76sRjn330x9wzaxKVeulzstcx4sSrp8tzmthEaDIf6qHtPTUrn76sdqkCrp4C1bwdbX7pwHk2dzh7vdgBELw7h5s1LBKYQTCCIQRCCMQRuAWReBuAe/gqgEYLQJSLQCgbLtD3d0G8ARhQs0B9ggkm56Zdv0DR9GFw2AuQ2qmkQIEOjGX0NhfgKGYb0mAoQoW6ZVKqWyeMuZOunYkZbxnVLs8No35Za43hazP8MgIAGDUMow0Bz7U3QW7rXVXz84329hPHkkSQeMTk+7Vy4NubWkRbbwGd3TgMACXjCuU7inN8NT8h3Ka1ngqbTdbseU2K3BxkfOJ4abt1KnTnBMzPmZEc3NL1hbLyxgELi9h/ADAB+/h9MnjroNUZk14FtCnU6pvJsag5j4TZAG+euGyAYBVOxUAZdICrHBHBL7VNgFiSvIoJaFEbLa3NwHvZsgenMd1t95MSi5duuyuj4zDnmOeBjjbieHEsYEjlt57gzpcuDjoNjkOyh3a7JWunfNHAUdXmJct4ja7DrMyHqshDTtOnLbRSF91yyubrq6h1iVooy0YhXIyvv/sWUvPliOwNNZXAUnFjNxEYkrtub0loHcFMkfMtVIumYvkq60Ygnd53ER57RqCdy4XePflb/e6f/fFnrzC6u9cLHin8/zeP+t2LQ2/VdD1Ax8UALy7dPVq4NNl21EgzzYP9OlZ8vn9nVJgnoCehnpEOHmZGHglQC/LCo8ALYFO6bRtPcilEzeGaOcrL7/sXvjWc27o5fNueWLeDBm0onX2oQfck0/9HXcS4C5ajeYcDzkflRPQlYl9Z2DXfsgdAFY6Y06prSqbNj0I9QKT6t4CenQC49IFYqVDJ/MKW4Givj6w59dfD2MBg3opefihALwUSw/GnKXg8pD1ADN9Lq0K73uBaz6Ipn6o+ileKo8BlinANH01xUvr1fnMIJ40XMwtzHyDF2MKoRQ1XgMAAYn2gDfwU7HzwEE93BvQ9GtlpaoR+3c5JOmlU6zYbNGdLzzBHR+BELy745soLGAYAffoo4+65557bvd3GJIwAm/VCBR6L0yvrlg6mxTDkgjLiypTpp8dFloZU0WUqqhRsrIqNP7TeJLxlhZITRLFFmG9JVixbLyhsrcQvVfHSpkdGr7ppwLQQ2NBnwXFiNwMz5JM6LX5k/NtUXh0rnLJtDDu1DhU50gt/O6Oz60cbzSW88blXvl84zaNS8Xe8nWedX1/vBtExywf1s/dA96tkx4JsLK8ietp1ICUXACUf5/NAt6JhXV9aMhjZvX3uhYArr3gimIsdpekctRdpKstHWxU7FwkHnFRJH9svkK/KmbTnECAolJGBfhovC/igPqaWHcdGN7ps6Dgj8A1gW0Xh0bdOky5mqqo6wbcPH3iOBlEAJzMM1Q3XVeb+keuc48Mj5kmnJxcBTTqthkgJbUXZmAV5oW65sw4360sucVVwLv5RTh+W27g8GHX2dlh0kTjExOAae1v0hnUPEiMxtGxMXcF5twKt6LMPGQooe862tuRKmpmjlvDtTyGnNh8kQiGm2jejY7Ouzrao7fvEMdfcddIjV0BvCvfSLqW9iaYd32AcQ3sN+bOXzjvkV/KMS0EpOs/2udaIVtMTnoszpWVNeZdnWjldXPDbnH+abdKKvOhrm43MS1DjkXmZlWwDk+hv97oNslIm0NaagrAUclf6xsCeTFDSa4QEzQPcbY9Qrl6u6jDPiYqmfpPCN4Vc1ftd+wdAt49/XOPusRWYcycg2beKXwq3/Ry/g+3UoB37zo26X76E68dVA/wzhsAvBseGy26DALjZLwggE2AlQAh/ScQKskDTqKgdTzoPUDIG4T4mw+gCXBbZ4XAB6a0orTCaoMeyuOc98L5C+6FF553QzduYOxQZSs/bTw4T5086d7xzsdtwqGXiF5o6WQ6A+8ysPDsullYdwbrifGWOk6rTbMj024WsVJZeNfgHtR6uJs/t1khmzEGn146dk6OWxc4lxIPtRRaP303NShLMMCztFwb5HnF2OCFqBexVkpUBwGAepDrR2m2/qqWYisWYg3xlLaE4q70YE/zwgP2/IGUD8JJa8/Eag0E1EtfTEFvX73w/cGix0T0mH9ewdDKgJnX2dVl4qxtrAJ28NPY0Gh0fq2wpesCFt2RwhPckxEIwbvimlXPNm0CVsItjMBBRKBQsOIgyhKeM4zA7YxAMffCjI0/AeG2NR4UMqaaKIuBxV5JnQiwY8zFIMtAA+VKVACyWdYDYzSN5UxPWSAf40OBZFH0ycSe0hhP3ylbwoaa2s8APx3nZXvYF/yvAmqQxr0C7zT51yK39JQrYdto+C1gzrJBDI9j/JoakqvM9qeBd/pDAJ7Gwlps9nbSAq/GjLqG92+vvP7i9N7Fcv/fPvjoA5T+onDQtr57wDtngJHALrVbPuDdpHS8RyaMVRUvTwIENZlz6k19OS9aBnDR10zkTmmWyqAB6CreUvGNreGDd9Kp27sJVCsWvMNY1cCuRzFeiNaS6kkfzhe8mxsDoJqdcpPzUwbeCWA7Buh5BJ1BAYyWworjrOaU0u0bGx+z9jkMeCe3V80lL6I5pzTg5pRen19XO3Zm3g0Drs1PTeyCdwa683/xFJFR4Fc17rBV6I3346BbgwHIDIYlo2PTrnor4voxURwdH3WDN0bdPGm8jVtLzrX3ut7Dfa6rpcFMCS9cuGj3qJddte1Onjxh963m1VevDtpcuLOzE3DuiNvcKXdDo7NuZ33FHSW9ehqAdXx6yo71wbuJyQV3iVTfqflJt01XKdPjAdbdDvNsFwGX2UrAnux0Rw4fgaXYFfQ2tP1C8C6vcOWxcwjeuX/5zHBOXbmf+1yz+6NXTuYR2Ju7lgLAO3DjigDg3ejEeCrt0qub92LffYUbIOUz5dL/1r7pzDUNLBaxwW5pazFGmn4EDK2i+aBBifQexGQTa00rjdsCqwCbDKji7wSaAtPT0wieQv/le9ls64E2xYNLKyoC8qQT18KDvqGxyTVCcT5z3304+ZxIiY4KQERLTvoLKZDMyuhR27zNo5F5AxP+aUmmaQCeX590wE/Ha2XkuS//jXvhT/6SQzfc8Scedo997H2seqyafbdWjARyiSGnYz079jV7ENtKqJY9dE0N2tiWsVZXaq/P5NOqmdh4y8RPx22IyWegmmc9P8sLfYMHrj6vZRWvo6PD6i+zijU+X4curxeTfsQCXMNZymjSqdiKoZgOYGrFN538aEClAEZWYyukgSETF63K0i4CSJ9+5vttlUruuGJHhlsYgXwiUErwzp9Y5XP9u3XfELS7W1suLHcYgTACb8UIzDD2YwRlYJcGWQaimQSJp19MFqUZl2nsJ/BDoEhCqYSMc6+RBSNnTI0pBYjZAnVbqzuMc6ZSAOVWqkXTXUKehrTsZ+NImHfCCXWtCkmy8LfG0bMzU8b4EYNJYEUDjByPBQYwyHjahr8aFqu06YvqaQxAfe6Dd9pFf6t8Go9r07hX+2gsr03XStfbskikndsumRqj52JVpfehQsA7lVPx9EkBKoef1gn8CGgpszgrtSJm+m8eCHpz8/Xc9IktWOdI4wRRIxaa23ig5n5aam+4kLTyYFNdHxu3+NaSLivn2Wi0ivTUTtp6nQX7BiMpGFiqhkjNaXZEmFAmTYlvOl1ffVSgWPomUuk21+sEXKyHnJGJQemTB9LTaHU+GTlcuHyFud6awdoNDTXukTMnrW9qzqTj1pXuubpp6aix2P4Em9npWWPTTWNGsUC6cQJsqv9QB3OWHuaLTYRoDebatFtYxnRjBeOKCQ+86+zsJ+21n7lUrbt0bci1N8pB1jPbUF9WWcW6k+mENPUWccnVuSHzGSjvg3coEzE3kg5ezNUzN+0DCKsnu2mJOezo6ASpzBvuxMljdo8LvJvBVCMa2YKEEgM467PUXc19r0NM6QKc0z2hebCYg+ng3TTsx+aOHnfmxGGeI2VuYmzGbWwvu6Pc10uAkjOzi8SuDEAOJiBZUdPE5QoszklAR93jup76fHIT+aSqCPVLGFjZ19eHyUWvtWEQtqz6QQjelfhG2z1dCN4FAu9mFv6++/AvFZY2Wgrw7sCNKwKAd9eHcdzV6l2q8+glLvCrwtQC3gjQ6d/63N8Efmlf01zgYbvIS1IPLdAjI/onWVkUkCWwTmw0gUQrfKeXqR6E0ikQJXt5kb9JuZVmgazI9bAXg6+DB1l39yF3eGDARD81kKnViwKDBttgvi3zgBT4Z8w3rQDu0XTwNeI0UBGIVaYBhzTmrBoCGD2HWG0+084H+PRbgKBSRK8+/5obfP4yh7LadLbbDTx8xm1BSzZbd1a+YEm7DQDGJejUvm6CgXe6Xgq481colzlGq5gVxEeA4QYA3RIvSMXPVle1Aptiv+n35ctXATGhmRPDRlZimgAwVe4VnJ0E1ilmGrTt3WRokelhvMlq7N7VUQ0GGhpaiG+NrRbKvXae9mnlZfYT/+gfuh7in3vQclAPtPC8d3MEbiV4dyeBe8WUZe+xxZzrbu476WUvhhFzr8Rgv3qEfSR3K4cxyh2jcI/CIzCOMViEcZcWPpVYYew6sjUEpwlY0aJthDGh9MlG0BB75dVX3be+/W2YQSyip9h0u/IyKQmUKFpaYhCdRcvqscceMxBObC4bT9q41UtjlV6YxsARGZwxbtVi7qWL5w0Q1Ji6GjCoiyyKjo5OxniMoY21Z5BfCgNKy4hJjes9lpwvneJrNHv/1jU9zWYvzVGsJo0RVVbv+zdK4PjMu91xNlc+SPBOY2mBNNPTM6QqijSgbMNtUgSZxVhVBWBWugjg0DZgm7JlKtGLU8pp+qbz+JlgmvfV1tZYmuFekO/mMWJIeiCnNtVxP1DEdK4Zz88BQE2Qvjk1Ncn+5S5WCyNrboZFfznPdtBmSdeHzpzmWBF/DlR4Vw10pNiDBjAzz0rfzIOQ9m3FddVkkTKk5/rSP5oPmbSPgXLrNs958dVzbnNpwzKApB13HBBNczz1HcVbxh3jgFytjWQYoem233xbjLQp5o8Cqxbn59zSqsMIo42U1B7mjC2cD0fa65MGcG1srrkV5pk6pr65C+CrDwCy3l0bm4ABG0FjsNXFq6qp7wrkEZ1zGhOQVQPzlLEkmXGrO/1HU00xB8lAhUjhXG280rKhujoFujVS1zU3NjbpJklpvf++Y5xvAYBu2I1OTKPTHjPW3lFAs/b2TsoP+Dg9BogmBlwZAOeMAXdK65XxhZh3ql9dU7d7EOadGLwTk6TNbq5wTJ/1T6XCKi0+Xh3hnG3UcQ6TjCuca9LmdFAzPZCfMkPmtXujOt7A3K6HDDbIGal2CtIxQvAuSJQK2ecOAe/e87PvLqT0dkyxabNBmHe6jkw1CjGt0LHFAngHblwRALw7d/GiacqpLnqpKu7xmrgHivEQ1UtKAJHSM+NQgbfkNsRTy1ZTeHkLvNNDTWwve5HzIxvsJZh0sg1f5ME/j433AisXCZhlehnoGhsMLnyDhlg05joA6UQJlkNQJz8aZAjYUrqmjBl8sElAl1b8lFKg8+xqeSidgBfaMgCamHDGrNMKp5xXeXGI0ab0XT2wlAZrgCPnkvabNr1UBApuMAix9Abs1BepRz2DJJVZ+wkMM9t0wK9awEVtq1xPzDkWUtz0yJh7/tyrro/B1dGjA2/Qg/Njo1XShAA/YhdhYCdRUZ1zmWv4qbKWPmEmFSkDC76f4gF8/vXXsZ+/DrCG2Cjnqa6OWxn2AnH+TZdtwJBpf7249KKorWvEUj7KQ72aVaRGd/z4MffuJ550tYiaBl2VKfimDw+8JyNQKvAuyMQ7yD6lCvKtuNa9xL47qHjlOm+u70vVH/zzpF9vv2vnW65s+5eqj5SqPJniUOoYp58vSLwLidF+YHG+sSqm/qW6VrHnKfb4bG22NzaZrlOKa+93/+yVJCj0eldmtIBdY+w6ad1pnKYsCPHipGknzEhj0Oeff949++yzNrH2tYjFm/JAOA9E8/TnNJD1zMgqmXFrPP7d3/3d7j3vfrdrZhF3V2uOca5p1HnJugwKk4wVb7irly/ZsTIw0KZxu7JXZKIQl8QN2RYai/oAnZeKIuagtyjv//hAnMbJW9CuzAQBUDEpy0uW6jVGFngnEEfgksfMQyc6pa2cDkimp83msyCcD/POtMoYZ4+NwnSCsbQhkDJJfADxymsiJtovhmJ5BI1sWHfbG2TQMAeqIOukTHrWpBdL12yL+nnZQtSb0FSyfwtZL93ohIndVIpN8RA4dJ35wxjpmYvzz8syBQAAIABJREFUs6aBuI2TaHItQXl2aPcGwJy4G+jtwaCgHlOK/OWeCilrNvBO51LbiQmo9s4G3gnU9c37ksRVBITlhRX37dfPuR2YcNtbSPjAfGiDJNDfP2Bpwlt8NkQchkg5bQEE60KLTt8LWM20zTO3nJ6apZ1xk10BmJtfMYmfw+i5tbU0GhFhFJaaspTK0IrbgEAiFlxVbSOabz2up73FjWFIsQKA2yvWHHO+paVlY62OwhJcZh6bVHoy94qK4AN4wngF2lENc4CtxeVWkkLNzW3Epd705cYB6sYnFtzZM0fsPh9RvfiJlVcZlqbU3u7OLjcPC3F8fAgmXq/Ne8dGJw2gVyrvFKDd1avXAHUnADdb3MP3nwRoq3BjlE2El2PMNcVUFMCqfq9499JPRI5ROrCeMTpXEpdcPRwE3GmzuXBVI6Bprzt7ui8E7wq5QUp+TAjeBWLeKe6327jiP336RXe6d67kXcBOGAC8++M/fda9+J3n3FHszKWjNonF+QD219Jek0aaUkalgaZBgsA7X5NNdGK9rAXQ6SExz0rGGp8pTVagmpeyKa010mNT2m0myMuLSOwxofx6eDz5Pe9yl8j17zKKcAtA4rKBemcfeMB9/atfde/7wAfc66+/ZoCbaNWjrFbq4drEOc6dex1h0qOAhcv2gHrH4+9wX/mTP3EPPPSQAYpi94nBJ5r5S7jqfv9HnnFf++qzrv/IYQMm9QAXZVjAo1ZBT2Evfu36NbuWVje//vWvufd/8Cn3PPGpilVBr242EHKe1Z1nPvZR2Ibr9mKw+mlVRkAeMYjzAqrE/juSSpu1ttDoyLy+yz1NPK1MGivPA982JQIrsM5iLSdc/e2tyGkTW06OQlevXHbnz5+zOOSzapmtg0UAKRX3AV4AJxE67euFxt3aZg970awF4smgQmUNwbuDuU3v9bPeS+BdEKDAb89CAINSHHsr+1M+dSx0Qpxen0zXy3XeXN+XOl5B+0i+5dq7fz6xD1LHYsuz9xq5zpfr+/R7YT+9x/3iXUyMCgHv9jsmSBtk2idonIq9T3KVLxuopuNKqceZC7wrNMb5xDGffdPj9vzgpOs+hHQMk+QyXEfFoNoG9QHGMvbdEhIwX3v2a+7P/vzrNm713DQ9sE7jQF8HWZNw04QTe02KeWIo2ZjRA/cefPBB98wzz6QcNXW0JuYyINPf2zY2fenFF8homTEwrxJ0QWNuS43j33GAKi2Wt5CypwwR21IazBLCE3hnY1Bj1knfznMB1ZhdKaEaU3vkBS8/RxkotgDO+fWdX37fcCBb2myx4F26nl56OwgMU1aP0gZFJpBsTzX1qwC8W6hGB21l3lWBvFRUVKEvJ+1AHEgpt+Y8K2vrrrqxza0h9C+TALVkHHbYGgy49bVN1wwT7PhAL3OH3ly3TKDvffDuxo0hXEeHLUVT6dGQOCENbAO2lDEWr7aUyn5AGc3DUtTBQOcvZqds4J2mM5oTNDXWG3invrV30xzLwF52rlZfAfhaI54Lo4vuhWsXcU/dsL5o9i64p3Z3D2CeIPfXDXfuyiDzszFXXd8MM6wX0PIQuumwxzJs6pOz04vMQRcB0mQSMYr2XJOREdpIyV0jQ2oFwsO2TFq44hr3oOZ+6pu96MVJ720e1qPmsmpTpZKq3pMw28bnde4pY+uVV8Qx2LDuYACemJz694r0JvksDiqmeVNNXMxMUp7pRzPMi1c5lwA2sXClaTgCMFdP2yaiO663/xApvp0WJ2neDRw9QZtHYGCOpoF3i+4q/Xhq8oYxEx+4/yzxjqGFB0sTZuBDD5w18E79XTGt5foC/eaYp166BPMOp2DNg2Vg42lkeqB8gvmq2J1i3p05FoJ3xdwnpTv2DgDvlJL6g/+xcDOEW8W8U9ALNa7QscWy7w7UuCIAePenX/kqrjWTpm2muiwAeIm5Jlq/wDlRf018lb/FDFvjgbSW+myNFQy9JPXZJqsa0o9QCqte1GKuRWGy6aEuVldbW7traW2xgYh+a+VuipWDhx552F3BQrsGVpwcWpdtcLDheniIvvjt77hHvutRd33wmj1oaxEDnUHTIA7jrI5UVplXyExBfUUMP4FPGkQOHD1qZRULT3XSi3sQp6DHMbbQiqfScfWSVqqudEQENGp1TtcUw00PTz34X8Ld9qGHH3aDaJFIX04rlYqJ2HYyydCDUmCmNnsg8jQ3OQQGBZsaiPHbBifpjrc85KVRJ30KH3wzgwwGeL42njnPph6wpkVnAyi5zfLA5QWj1cSLFy5Q/+v7PjN8G3l/J5Wljhh2sepq6RPEQe6x7YB1baxuifIt/Qqt7qbrlpTuwRSe6a0YgdsJ3vmTdz/uBz3J9K8TFMDJ1h+CTh6D7pd+nVLFJN865lvWvZP0bNfLdd5c3xdzT2YCEoLGJUi5cgFTt6o/K0aZwMOgoFoxMc517EHFqBTnLRRo2nu/5tPOhd4n+cR5775B+vLeZ+N+x+Tb1zKVvZhz5FOf9Gv/xcvD7tjxbsZPwASoxGuyTNYsAEyVZaD86Vf+xP3Zn/25tyirMZ5AOsvShKlnStEeOKcff5Ktb329PCEdHuMt6R555BH3sY99zMZyAnMkqezp3e2wuDvsrsK6WQJ0UHZHBNBPmsVVjMk9wws+YzLf1gbAwVi3mgm/x9njJzXeNKM1PhFY549VNf4VoCXwoIYMnUoDwMpTaYWAMQIcLUsF5liKBZSueebHymfiFQveaa6gc+xNYVWq59DQOAAHjqa15ulgtZNUTZwPllcSKUZYxIAaGerpPGIy6d/KOLl6dQqAY575Rjlj5A5kcsrcjbFBZR7CkOp3p04Vppe+t6/6AKRIEFcGh3GaHQMU8gBdgaLlaN41t3W69vq46+vEGZS0XQqf63YtyffZwDvpvW0S0da6asuOyjQPVtlnqNMsrDKx2+oot4gLwziuXrgx4sph2An00lxM874uXFP7ACfLSGW+eH3EzU8MW/aU0kLvu++MtVGmTfPTqTkYd3MLgLKLBt4pS6oehqKIHrW0d3V1DMANYBZyhVxZxycXmatuux7AwqNHuu1+nERvUKCX5kRiDJpZIkYXE1Mw+mQgEvPaBCzQNoxyDUOlesbIkzSfx5Y15N4hLUdaKzc/phLHjx1nftVIPJasjZHHc8urywBnyEL199n1Bd6dwKRC80+5y95k3k1b2qzSqdPBu3HYgrPQ/s4CvK0DTs7DFtQ1wZlJjW+3ufzVa8NuEjZwBWVvxrk2zv2va0m6KrG6w7wWjbyuVnf/2ftC5l1J7phiTxKCd4GZdwr1PWtcEQC8+41f/6ylfQp0E+Cl9FJvdU2sslVjewm4sxUUmSBA/dUb3URqRTsXNZ4Xol7YVSmrb4E/NTwwa3hYV/O3gLr29g7XDGi3PDnHilcl7DQ0ARiw1AGISQzV3LWUYiAzCy6gcy2RZiuXJb1AdC0Bgkpr9en4Au0EqvmDjSquJZMLE/VNpaP659VLQ4CfxEeVXquVI9GYo5zTT6GNAvIJyPNcvsrdjes3ABShN/Nv35ZdgyatVB4/edwYiWLcKQYm/itmnU6sayu910YMHtvQPk9tKreBdxKd5TN7ebOP2kCbB9R5YJ39lpusucN6zDy1hVaOLl28hC4dbrcqhzmR3dTv03nKKbfYikqvaIZ23gCDrhOzi07Au3Z+t6Eh2JRyjq1MpVUU++gJjw8jsDcCtwu8K2byFqQVg04+C50IFnrcfmUvZUyylS/fz/3y+qBiNqCiUFDiIOIYNMZB+0im8wVpq0LrlinW+Z4r1/65vg96j2m/oCBhpmsWWo5CwLtcfThInffuk2/5C73/cpUtW2z99sm3nEHvIe1XinPvV/69fazQ633pb264hx7qMRMEhF1cOWO7su1y5Gac+8tv/JX70pe+aGL02jRJ99wnZDygsZsH33nOrZ75hA/iGTjFeNCDD8xqzb77vu97j/vQhz5kQMUW30uKRQvuly9ddJPopy3CHotIOoZj5DyrcXUD4+CoZG84mcbPkkdp6+xmvI6WWsrt02fcWRaNKEZsMbJPNBb3XFS1KF5t5xCIZ2mqfK7fPsNP5/D1n3W8D9il/84neyRT2qzG5cZYTEn56Doqs3TulKI4D3OqDoBJQKW2MuITjcO8AziJUVcdtwoJQaDRPDprkgvS/EBph0OvX4Fth2lCW5PrgNywtJBw57WQD2B5fKCf1Nn8HDpz3V8bGytk/oy7cxdu0F9gBkI8WNugzekPjQ11rhM9thaYbnUw3TSvuhWb2nQaUGwBYCiWkgIUQCTsOUIqckNTFWnYbwbvNB8Rg1BswglAsSO4unaQyipjjSFMHKavXnTLpHGWMf+qqEBqaZO5IABbF3GOUe9JUmAnJ0kfJs1VbXHixEnAu8xeuj7zbo5yrpL+PEqaaSX9sol7QuQMufXqXkosYEABCLe+jRbd+KQRMVop+1H09mrpy+evjLqe3g7KKfAOqaKpcU+XHdfYJfTkVGemiMzBmDuqL3ETxmHQrXOvJ72pnoGRNBlp2JgOCkaXNNLGqjt27Jgx+maVynp50FWK5ckJO9Hk60UmSv3zwsURDBgPWzzSwbv5mUU3CPNuZOIm805MOoGNw2j1PXj2tM0LpZkoNl0Nc9ab4B2GFejnORYPWpvJWCOlX88NaSv6Wn1d7U3uzJnTRtoICqaHmncHdffdAeDduaEm9z989qGCa3grmXfFGFeogsWy7957/CX3mY/PFhyrrAcGAO9+9NM/brn5WvnQg9pcTVOuUenn9VbTPOHRah50okorpVIPWr1IRIvWwECaEbV8Z2mX+jcvSP3WC09ppDOXb7gdHoxNvV2utrPZbcLak1CsVgdTIxLL+bcVyZQJhU+510vaBjYaCPDg00tNabkC23Qd37giJeBhxTdgzFYeI8aUUz1s8GCDH89Mwjbp9wGO6QGsa4hdd+3aNaMjiym4yIt9Hlqy2HGNDHZOnjll5bUUWJlPpLTzDIejTAI6DRDTymtKudZfYVunznbJlNaIvledVRcBdnqoK03C+w1wx+qNVoKUOivgbhPAUO0kjYdrg1fsO8VIDEO92NU2SgFoJs23hzTYXhiFPdDDW6mHXiC5BHRL3xHDM76VI1AK8C7oZKqQCfd+bbMfgLLftXROfyKvv4OCD3vLkgvAyResKOR8fplyTd7Ty54vOJQrlull8P/2Y5qrb+Sqc9B7MygwE7QPBil3et8JCsrkimW274OUJ70f57v/fn07Vz/e71q56uvfi/neg0Hv/Uz3R67Y5OpzQeqU732Z65y5yhwkHrnOUYpn7X713vsM2q+/Bu1Tudoq/fvPfvmy+57vGYDdJjYO5hWM6yp2ou7c65fd5z73eTd4/Yot9CqVkFGrLexWoI0nOMAzt4AdZvp1fC8Cj2nmecw3jRPFmqtkLKusF4F+Gmf/wA/8oHvnE08YA076aKNjY25k6AbAw6yZmmmMWwUtSDIyW4wb62EwNcMCEhtJ19rS2LGGjAxYQBoz6lo2zmTcqfGoZGE0J2jiuykAA20aO2s+oPFpFRQkHaM5m8A6jfd9wwqfdbc3bdYHJUsB3mn8a8AnjC0xGGfJolE64RzsO6IKMANApAwYr+AARlEM5rxU5K1tLb6XGxA3RXqhFuIF1GkbJVunhrF0e4+nD3gVtpicUptwJT0G807pwaXdku768BRyQFfd5tyI24nXAXapj4jlFXV9MNPiTRUQGsiQqVE7lfbqmc6mOeEUoNjc4rIZLGgT605AVjngXWNjZvBOfWGUtE5zlaUfdnT0QhxoR8uvzI3w+cYsrEZpsDFvQ77NzinuQT1yQzWknIpQMjMrl2DSabs63InjRwEwszPvZgC4xLxbX19yM4BY0mIUeNdH2/Xwo/47OY7jLPXYAQefIiVXBhK6f470HzbQ8OWLQ6RERywVOLkVg3k3bvskYOutwT4Vvi52nbBsKT1qrlixQT8ylq0H5m1z7nKYeVtl9EnYrmbcSCz6+49R/xZAwAV3CQPCMu4dEUXamZP1AN4JML5w8QbgXT/z5ApAuWnuddxoSaldQCNwEBB0ZGTQgOcHz55xDWRIiRl47dp1FgsepB+XG9C4lFh0VezTgyajstSu0IelCegq6gAq+UGLT/fuVZiNFTwLKrhWS0erO33qlLH6QvDu4O+p/a8Qgnfu1//J+by05O5J44oA4N3jjz8eqLd6L1/PYUqsukOAQQYSQbevhx0nSrCAIz1sBWYaw5inXbIMkU9zRlIqgEcDl6acWHACt5QeWvBmaQccnxrk5HWe1HW1EmSbWQilNlG5eUInoBZr8CIDD72MDFDmODHvlGKqv8X0811kdbSnX8GAgMGCtCn028A5Phc9XICf0ozTVx/1vb7TNQXgabAmhqNYfRpgSDtBL591sy5X2sKKpd6K+ZdYZnDGpkGX0oVPnDxpP4cYjDTJel0aJylNlbziE+4cRqBEEbhd4J2Knw6g6d+ZJvBBJqV+KIICM+mhyzWhzff7XGBUkPOlly8oIFPIZDcXYJArrkEAqyD1DVrHbF0+n3YPum+ucu8tS9D459M/grZPrnbKFLd8yuHfq9naqRQxDRq/THXdW758wMYgfXi/8+fqJ0HrlW975Op/mdok37IW0665rpWrzYLGLZ/X4P/225fce9971DU3Mt7bTJBqiczK0rp79qvfcJevXkHmpQ05lpfcMuDbESb0jfWNyMJcYiwHK64qblkoGgMKyLOhqca4luIKDMjv/r5+m2j/1V//FWNp0uQAFd72tofdJz75CWNALQBYjY6OuBl0ujYA4GwMy1iyrpYxLGPGRTTwkhgxCNhoIRtD+lxiP+2gBxaFTdcKS6kVtpI2jVPFsFOZNP6UbI1cQAXO6Tt/LqAMFo3rVUbfaVbAlr9YrfmApeBqDMxvjUn1t41N/fF3gCBnYt55i9qMkwFrttCk20yuumHSJsVwEnsqUo0GGYCL0onTt1g5sV7BQG99mbRK0gmR4lmEdad5TE93J4yxYdhmS2iiHcLco8vG4C+8dtHFAJr0vT4v9aZ5gFhpFy9edttzMMNiNQC1ALmmgV1JyuwhF29GMxzwrqmujXY4ePROrDaBYQu4r1almfDKvEMeys21pM1mYN6pP1wfHnOvX7xqphvx6iYD3yKYU0xDOpDc97pHNjVGn1K+6cr2eXUVzsgQETTPUWpnKxriJ471Gqjqp5Snx14MOmnJzSCDlFyTSywMtJVN02uX42w/aakiqAyPjrvp2QX6OqaBZCwtUC9JO/XQvkqDPj8IYJrkM+6HLVeLVt08+ngJtyoDQS4oqDZJ+TZleiLgDuBrFRBYdJKo/CyIyQZ9rQpuxpZwZBFrpaG4uu7a2w6hp9dJOVbNfEL1XV3FTdfMYw4ZeCdn2GMDfTgJx90IGn4VoIH9bc245665G7BIx0eGXCXA3OmjxwyAX0C7b4T0eLHmNjfLLB14nf5cHqt2h2APzgBGC9xbRzwxWa45a72x73QvnB/E/CK5DIiIyQZxPXP6hAGZQcH0kHlX6rvfP98dAN7JCOKXv3Ks4BoWy7zLF7y73cYVP/X+y+6ptw8VHK+MB5YIvJO+hV7YAqK0GiBWV+/hw2b8oBezBDm1iqBNOgLaohdedK3Qd48+/UnXd99JowVbmkDKhl3MuXTL+EIrLlaa6WykaPH5nsfSA/YCiB4e6BlKsG0zMBAA5rvrCqC01VD2SphpR8JWKrX555N9upiIlpKbqqvclvTUTqBPIGahFy8AO+qgesjF1uzIGYyssyqylkpXVqpvghUg6RRoH7WBdE5Onz2LlsIxswXXi0rsx6ArJ/nGKdw/jEChEbiV4N1+ZSx2Eq1zB51sppcj1yQz3++LnYTvV7ZCJ7RBYput3PvVp5Dz7u0DueKVa3//+2xtn0/58wXLgvajfPpl0HpkupfyKX+uuOf63r/f9Dsog6qU/TcbQOfHJdtCQK7yZupP+z1b8n0+ZOszueKd73VygXfZ4hcEoE2PUbZ45ypvrud1+vc6V3q7BTl3pvvj53/tGtrKfW7gCGl3E0NuavS6G0d77TvfftU98ugj7ol3vdN9CwO0YQC2hx98lEXWbuRZrgK0rboXMFW7hP6zxpIa05rpAxcxowrG3hprf/CDH3TveMdj7jd/8/81/Wax8OIw6H7kR3/YnUIvS3IqGifK+E2/F2A9SeuuWow9BPVXAN+WluZxxsSIjDFjjRaYcVZFoNkMKzR51yK85FYE3Amg2yRPUiCObDfqYPwIgFvVGJZxsu8sK30tZaT42nMC7zSO1fmUjqf6CGTRvzWX8LdMLqXZ3uH7uc1uSfKH1M4pRPqvjIybSUUU8EPXFaC4V3dP4/IFUiiXAUZ8UEpAnwCiRowRXnvtddfU0eUGcCOtgwk2Bpvx5VdfA+jpBgzqN8mZUm8CSOUQfAFm1qo3PXCSvpPr7SbzhnoAoJZoDWBZnWtpb7B6HfSmdpV+oMBab1Z0k+TgxTaOJM+b02bV9qOjM+71CxiGJJfMkAIimrHWVpkqyuhhXYAXZ5Rjq3Tj9Bn4q/Eo/DZZWcfsgv7dd6jdTB/E7NwL+OpaY2PjbgK9ct0zBt4BxMr5dWDgiDt8uI+roLU3Mcc+8waoa5uYxkWW+VR7c407NTDghmFVDo/PAaxz/8EQFK5cC8E1ScG3QOZqCMEiCF71Bv1Y9wVgu0xMYnwn5qCyp0RaWcXwJUnubNR3o03V7Ui/Z3ByDWB4WTwQwDMBmq1ojut+kVZfd0snzED04GHoxSu2jCij+ok9Z3rvMEDbG7tgMKIPT5r1SmLajGeUdaa5o98+0vmTAcfC1LyroA7zDjfl6mbAO4DqeNJdGkmQ2uulALc217v7zwxYO74BvEsB62+Evb0eF4J3B3XnheBd3sw7NcXtNK6orVhyX/rMc6XtEQHBOxk3eNTzN2/SnBPLTEYHSsuUmYUeIAKKjuFQ29Pb6wF4KbcpscHkYLrDg7CtvsndB50/Vl9tKau2ibYurbyUsKeZNBSxlQy821OM9AeWn9ZqKbF6RKdWQ7Uipvr6phL+yqIo37ZvKu3VUl+VeiCaPiDdMmCnyi0dBoF3xrQjPVcrmFotXeNvvcilYSfgVJp1WiUVIKifulpEWOtqLGXZUpJT2h2ZVqWKCG14aBiBkkTgVoJ3uSZd/iQtvWKaTKZ/nv7vTN/5x2aaDGcKWBCx+Uzl8s+19/hc1w1yvfRy7q37fo2erZzpKax7Y7vftfart47bG/9MMcnV5jom3zoG1d3LVsa9AEUh5d4LKOytR7Z2ytRfsvX3fBmJ+YB3meK+Xztkuzdzncdvg/T7spD7cO/1s7VhkH6Z7XmSz3Mn23MmU91y3Zd+DHPVKdcDP8j9ul+5M8U4SD/P9BwI8pzL9awM+ozNFRf/+//lP464s/e3uMfeXuYunX/VTY1dc9evXHfXr465j/3Ax9w7nni7WyRbYo2JdryK7BNSOJMAd9HKcvef//OvupdffsVOJbBO40L9VjqexpCSPfmhH/ohmHZvc9/85jfd5z//eQPolGv74Q+/373z8XfA8lk2oXrJvIh1lwDI0IS8RmNF0kc3MZvY2oJ5l5K1kc61rDJAA4wJp58kCIvkb5qaW2ysH4PJo5S8VcamEtjX2FYGb/WNDaarLOkYgWMC7zQG9dNnVWaBLZofqC4ql4A8P93U0oDTgLxcMd4PvLOxN+UWYDEyPQfzcNqtLpIuyKYySSMs3RFVYOQy6FESpEhAkcCydmJQBRNxiTaZnZ10h2Fk9eJEqrnAVSR0RjnvA8eOGvMuBluv1Nte8E7lisrsljlHErzT9MWJt9iBhw7JdK6z1EV40/nUZpMAQAuwRysokICvMvqG0rnLABXb6JNia+6VjlJ7yMH12nU07ybHAUmZE6mbAdRJjw4ymoF2VZp3MfVcBLiT0YKmoQLvqknWWpO2HAzVKCQK1fXBB+63NlS/Sncz1tx1nLaZpM2T9H+PeZd0DTWN7gh6eQMneyyGE7jHSidOwLa2KfQQVzAuaQAclGHDOHPWURhuCZhq5ZFq7k/KI76FMs64CQWkrphmkwdgVlChmtUyt1JFttUWKfKw+2pps6UYgBvki6h02qnkMmm3FdU4wLYAunGOqfmJ1ClwOYYBGgMErK0pd0tMkavZIQIYqHml2H0RnJHZyfKKy9eZL9IPqiGqmF66zTMBRVNSUAIQ18QSpI0E3onooXm5Uno1bzWZKdKwN5i3ri3O7eKwujf6cPMVCcTPCKuQaCexVs5cGuFyt3+E4N1B3XoheFcQeHe7jSt+7591u5aG3ypdrwgI3ulla+5Xqc3001h10ybwTitxejib1bSMKdC8s5e1UjWh8Z+C/VUPTVcvcj1IlBZbxsu6CpekRh7uwFuedlvK8EIpoR6N3nuxFrPpPB5LLj8Kuffg01pJSkh3T/au/ilgUWm5Plin94yOMydYpcLqu5S5hB629rdAOn7rhaIBi+nVUV/phoid6Dn2IgLM50qVtX2kdaeVNVKJaxlUySFJD1QZb+hHAygNegSeis2nAdZed61iYhgeG0bgICNQLHgXBJw5yPIHPfetKmcuBk3Q8ob7ZY7Afu14q9q4lG1TyjKX8lx763iQ5y5lPO+Vcx10vDOd/6Cvebv71P/8y1NobJWje1ftrlx4wS3MDLmLr5x3g1dH3fs+8D731NN/F1YP02HSVLe30LEDrIgBYkyMD7tf/dX/w9LcfHaRxrY2ziNHcQvLWoFeT7AY/qlPfQrHzhH3u7/7effKK6/YIu8jD511T3/4KTOPGBmRNtukTdx3UmYTGh3HyYRRip+AiGpNztmUorvJmHYJFpqyZgTEiHEnXeUIC8darK+pQXuNMW8CNls/+mARwK2ZmRlXR+qtxq1apNYCv+YIGvcKhPJ1lfVb9RBYpt8a1/rgnTenCO6auh94p7qlS8wNAAAgAElEQVRobK60xKWVDczuEmjfiWm1yHgcdh0xVwqqwFBdfxo9NbGVNG1QbDT7aaprMD2wBIYfcvSVtlwcPT+Bk+MYYGiR/OyJ4wZYlWfI9BGgpLG9xvM+aJnPs2KD9pLBw3nSJ1dYwK8k/uVomYmxBq5oWxzTuTqAmbbmRjMlyOTkm881c+0r8G6WVNNlAK0yCiJ3Uk+XG1Yo8W7ASKMFckEm3XelWF+7ft20w8nNdttKBWdiVUOfX6M+VM3E48qTAFb83owyn1Jd+buSBtkAOVpXGzFHVH3PnD5lqZ3qY3KN9QHtnZ1NUnHnAd/mAeY2AK4nzR22BsCsH/Du1JnjVk0B0DIykZGGtnkMERNQ4DTXPXX8sLXd0NAw98IysY9baqu6p6aouse2AMMizGlt/kpBy7mHIzA3N+lA4sgKWNW9LLcaZZYJfPPmaqSHc6KmWmSM6DcC+qRdafrqFZ6GpYw5kvytNFvdn6bRqHkhjFgjuvDZDj/StlN/sDmvaa2j9c5+lqJuuo4wAq3/ypBGbeXpppsRjRFNjCIohXWbj29syuyFuXxDtbWhNN51jyidWJrzMrZRv0/P6NI9/Yv/5nPu53/mdyyOizt/mKsb3fbv0dQvRqDrFpY/BO8KAu9ut3HFu45Nup/+xGul6ygBwTtdUICbVsEiMpbgZq1GAyLCTSqdCxlT6DPdwP4DwzNigFbMg/h0T797+4ff42p5gRvFX+6rpjGRolmngLEdHhzmamuabh6opZeApUjbA8pMtrMCej7Qlh4gH3QMmqufDthZ6uqeW9r/Xi/iDcpn/065vlpKbAqs81N+NXBRXVQnrfwJvEvqWB70Au6srhrQSJtD4J3OyfkUaw1kZH9eLc0NANFGVtSUhqDUBBvk8DD1dUGKBTlL16nCM4URyC8C9zp4l4k5kl+Egu299zrZrlvMBLmYY4PV4vbvFaSOQZhM+dbEv26Q6+d7bn//9Gv4nwVhKOW6XjF9PFe9g54713ly1SH83ovAQTw3ssU2E9PuVrRD0D5V6rL85M9Pkx2x4h77riq3vHDBrcyPuue//RwGElOuHb27j/zg0+6Rt7+NMaJzz3/nVfftbz6P/lwcfaoxUmavALit7ZpTaIzpj2s1LhbQ1tfX537sx37MHTty2P3p177uvvCFP7CU2yP93e4Tn/h7ZGg0uyFSL8dx0xTzTiCSfgQMRUEWqgADKgVkMdbW+Ffj8QVAjDFYSdJ/VupcS0ubTdiTqQwTjdGlba2MkKPoKldwDgPqABRX0ELTPEHgncasAvVsLJzSuDPZmFT6rJfBg9Ntij2V7kQbpB1ygXcelUhjbjG4APCQmxkZRW4GNt7a6hLjdLJZAF0ETioNVHYCYn9pU1niDc22uL5KWrFIC1FYT9ILlGnBPOca6O5xR472m173bpZNChjR+Fy6eKM4e+4k110LY3mBWvlsksmR1t7FwcEUeBf1QBORHPipBCTqVqYTc4dq9MKlNScg8iClcgy8I212hVxXYc6aj0gGSECvWGRRyiHGlsgFezeBZZevDLrrI6OAp4BHGFzQZVwNO8qhFbk428QMi2D8kAS8E81L/y4XA0+0L7N1hW1WV2Usuh60BgUOT9PPEqRJH+0/gtlKxMxJxsdnAePIXFrDXJD0aQFj3V09MPZO2n2ktG2Z/E1MzQFMwZDDiXlpaQUgNkp6bb+VUUzBOeocVcegzjv0CxVI2uNM5wBOozZfFVgXkSySGHa6x9AnrCD9vIKgxNHCi3ABMzIErIvJopZNslEqh8Ay3UNlAHZe+yrN1hxAPF10Nh+8S8kCepJNdAAgOfoohBX6m1h9Op/uN4tjKr3enxMba5fP9G/NN23OqmeKUMOUhqbqpCmwvBW1+XJlKqN2j5Jqb6SdlAO291mF+w8/9/vu3//b37VjQvAun7s8174heOf+8F8MFMRiu53GFWrWP/tXf56rdYN/HwC8e+ghzxFYDrJKjRVwVM1LWHoKcjiqZpXnjXbvgFVSFhV4p5WusXnXzkvuvZ/6iOtBN0CDAd811p7N7Oc7PYmZJ3BPT2Ox8SyVlAGBVjq81FQ2PyU1Baqlg1bp4J2Pows8s4edqMP7RGZ3/xTjLnUpW+mwS6Wu54NzSmdd5yUhEFKDF/vc0mC93wIe7Rxi2Zkbl8e0M4ZhCqTTyoaVTXp/qbQEveykWddIyoEGWm0tra6RlNha0fpZ7fAfuMEbOdwzjMCdHYFiwbs7u3Zh6cIIhBEIIxBGIIyAc//oZ6ZxzEy44wMbLl456rZWJ913nvs2TLlxm5zf//AZ98zHPuIO9w+4P/7y190Xv/BHpAWSdgdjTCw2LV97E+Wbo1mfOSM2jybh73rXu9wnP/EJd/HSJUudvYoRRldnq/uJT38KVlgrDpNX3MTEhDGMpE+t8fskDp8yAWgEeIrzG2KZ2Xtq7Do5NePGp2YtrU77dqPr1oZphZ9NYuNbZvkaw7a2tQMaxFz/4cMGoohVJe28drTiNAaXZts06Yta7BdYJ3BJn2tRukplAfzxSACekVspmXdv7H8C8TYAbNALm0xgaEA8lrx0yh0AuiguCRVQmISdaI6h8lXC1BJbcQ3HzgayiuoBLFXH2flZmHxL7uHTD7m2QxhFkNOpsf7yMsZxpN5K9011nMbt9Bwp0rGyJIyvQ5ZinA+wphTooeFhHImHLI1XcJimS0gOGiBJdica1wPm8qvu0dQECw8wNOs1xLCy7CKvL/l9ynf69ePlZxbp3zpXOhFCAJzcZpfJc61KsQ2TGBHqjFEBVPw+hCPqm/X3MKaYnnXn0e+bADCTKUWSvE5N1+Kk3yol1hiF/Kh8KzDAlDKaFJAlDC8F7Mn8YVtzTaxuO5vqYN+dtrmW2KVyPj555IRr7WyhXTGtIO11Ga27za1NzCtm6dvlGEJ0urc9fNzuG5EnZudIq56YB3grc/OYuiwC8qkS3YCArcTymhyFMb+o5J6sRdtuuSLO9T22allFNVqRAsuYF1ImgXJi29l8mb5iadmcS+BwFFae3ceAhGory9hKAXNlxE1lczvSEfSMVtakKrWtf+/CdR6Rzt84prwC0JbcXUkrGTsuhbjtJXb4qa8qjNfm6O+ltAK9nqCnjPfZzb7jafxZFpgRVGS8KFMZ73NrJQ5WWnMFsfnff+kL7n/9xT+ws4XgXSnffHcAeKcU1K9derDgWhVrWFEoeFeMcYUqm4k+nE8QSmpcEQC86+uVmKe36UXbzGpOAw5Y+q2bu5IXtgAsgVlr0mNDg2BpYckGBaLNV7Pi0tiIGxBiuY88/PDuy9h/QafX3Zh1Wg2Q+YNAvRSYt8lDzXdPNVBQwBnX8ocvexNrLaU1ZfhgTq/+ikM6iy7tb48954GDltqa+s5Wz/i3adSJI23MOr1gPMacwDetbqg8njadR0HWSqLpJnBCAZhi3NlDL/Wg1CBMgKVWLMRgbCKW7R0dJobbzqBIQJ1Wzwo12cinP4X7hhG43REIwbvb3QLh9cMIhBEIIxBG4KAj8CM/vcQEf8l1Nsy4Yz3bbnX+knvh+b8FMBjH5ZKrg2I89dTfcU994INueHDaffY3Pu+u38DFFIfNMsaeZaQXKkVOoJEkU2x8ytjSz0rReFPsu09/+tMGmH3+c59zf/mNv3A9nR3ux//Bp405d+7cOTeN06QWxTUOjZHqJ0bcBsywKIyaZlwnWxCpj8GqWWc8PzI+ZUL+AtKEz9SjqXxkAHBOcjqMzX1gputQD/tNASJUuiNHjtpvsdKWYbYdBsxTaqzAOwElHYx3fVaYgY+AdjW10s+LeRI9jJ1tUZtUyqBbbubdm8+kMb5iKdaVHGinMDZYGx9xc2U1rhzwg6zYXfBOoJXmnQIqm2FstWEOsbyy6KYXYRMy5n/ooQd3HTmVtqkUy8TyDnpszbC3ytzg0IgbvnqZeqMHDkNRZgnpOnu56imgbBjw7sbImBkh1GE0YOmlMNJ8AweZNgQG7xRmQDEUtA0g84EZsecUk11CgzKFUoaDaut0IG4c0Fcg2SrfR+J1VoVYWQKCHBlTO8z/6NM9GcG7dVxql9xF0sX9mPjkBjE0tQnA09wuAhiovqPPN7eYbym11lNtcqspzTlRM+pgfKkNlNp5Y2jIzFlk1iDTPs21FtGwW5pZdaOzQ25Z9wzHNwGsPnD/Wc+0hL4wTzr1IOxIlXtyaplU2mlAvQUjrnQ2HgJoHHNzgLdUlv4B0Ej3rCXzTH1ZkJfA0jj/FnAmBlsdepDwOYmHlzW2Yf1NU0lD48ygg67Cn7j1ojlp9V6TUwfQ7La+uClX5cqJiwF6YuyRmSV727RNz4BMhh0+k1W7qg+rLe0zUmw1ZyWRdvcsMp1RojgQYBp4J4aeGLoeWKzNMs+sT4j+qDLeLKc+/2WYdyF498b2Kc2/QvCuYOadGuCeMa7IE7zLp/O14rYklxyJ1OqlLG2MflYvjiLoKsqtgXMpjQn/vGLeZUz/BMyLM3CIwf6rh24eJ410kZUurUTpZbpftrpeCHpslnGtdPdas1c3wO7mqpP/va8R4FHfPe07n64s4E2DCw2YBOJptdED8mRHnwLv+LdW6LTPKksmotbLfUgvn1Yo5D0MrjTA6mJA1ZASBs5nhTGfdgj3DSNwp0cgBO/u9BYKyxdGIIxAGIEwAsVG4OM/s+4q8Xbsqltwpw+TtbFyzr3y6t+QOnjdhO/hfcFaO+T+/sf/nhvov8/9l1//Lffcd77JGDRJWiKMHIAjTaCVtvne974XVt1V99qrr9oYVIvoWhTXWPL973+/++hHnnG//1+/4P7oD7/kjh7ud5/knBo7X4KRNwvzSMw7LUZLe3qDbJnFOf7NmLYes7P6+jjj9wZbzL4xPMH+CapOKiB0qNo4Y3lcVqVpNgvoVwXlq4FxeS2aXW2dXaSijjPuJ2ukvcvAu4iNvbdMU0wL25oTqPwaD3tpgvwArmiOkM4S01zgVoB3foqrxuxy7VzEbGMRJtkCxgYyEyirqMJR1pP6UWw1D4lhtldLvaap0xJafy1ou505c9qkbEQskLnBucvXDBDqaIKlSF2Gpkbd6sKsga59pLcepk3E6Au6KX7XAACVZqpsXiUxCdsUmCW8UyYOJ/qP0cYASdEyA5R85p0AFQGKShVOQ2o8QkLaHGhLacyw2yLgMlswqJISXYRJJrbYBp9HaadG+ofMUbTNYmaomIntJoaZtnLSPU01DXBImVPdXR0Gjml+pX7qSSyhKYfm3dXBYXeFn2qYbmKvqS3KqZQMK5gmGoi7hZxSNCKTFMBT0md3DSsoozTnrP4AfXUgbv1orK9ARZwCnJ7HVKQKncJjxFp9WuYjc4urbjUxB1sSBh59sYWU9AdOAd41YvzA9ee4B66hFykcfQESSoI09SS5vDUA2Y20+bbNXTfB2LlTAdOkEynGagy2I7Vy26TYWqYr96uB0mKQci4x0pLkwm/DnvN4JZ4Dovgc3r+3TLNcIKM+E3tV+/j3h+3M/DhSodZin21S3Kt88OwmBS+TKWE6k9L/236nmHf6y9/sL4GmtHkStE73P4RgA4T13PHBu5tszJT0VVonXueYX0Lz7pd/9vP2aci8SwtO0X/eAeCd0k+/cbm94KrcLuadClyMcYWOL5Z9958+/aI73Qudt9jtgME71XOXYacXMQ++Nmj19TDyzAI+JaypJ4I9HKiPGVrw0NDLwmPtNZgtvV5yegHo5ah9/BfBEisyWpWxFYTUk0UU5N2H0W6abYoinpb+KkBO+nL+JrDNHqj8Z0K7fC+2nLTp7Jmmf/P5rgMsT2Rj3cl8Ag0N07ZLpek2YEPeSXqBqPESsG0mRUBOsBo8VWgFM+UA64mNej/hFkbgrRiBELx7K7Z6WOcwAmEEwgi8tSLw0X+JNtjOkmuMzLkTRzZcY+01d/71v3UXL1wEDJBov1Jik+77n36Knx9wX/qDL7tnv/YsmmzK5CBNTQLxjJ3f+c53umeeecYAgsuXL7tf+7X/y8ahfgrtfffd5370Rz/lLnPe//LZzyK4f9T9EG62Gt2ev3geTbBp03Wz8S/iYgJ6EgA76wBYTY3I49RWAXh41J6xiRlMHsh20f6UrRawTmyqOsbnN25cNyZZK+YIRwdOuBkAGbmIbpLbePLUGVIVJ8goaQNMmbRriAllGnspZpfqYsYUMJV8QMA3s9C/JdYfdCuEeZd+bsVOUjjL1HOVOYXAMmmgLWFaIDRH0wqBV7XQvqphYimlU9pqmiOcgEUnvTXNS6amAYCuj7jRiWGMDaKuXtp4HDsvo4Myo12hR9cOeDdAHAH2LGvHm2MYuzGLSYfKc5XzXhsaJeXauWVOBabkMbqUbspnXW0eUFZN++m3B95hOELbzmDCsSRUTHMZpXbSF5Q55beFAFQBZzLDiEegtgHUbkgHkB/NX9YAeKXVXccc5shhZWQlSX0VEJaAEbftamIec0xprZpmRQDDBDZ3dJBNlALvNFfz5ncxSysevHYD3btrroKKlAOGgk25qAwrzOTB2wSGqZ5kINt52c1+EjSLAEul0Mr1VVOopoZa02I0hiSs0Y2dqOvtbKYPtpiZxNQCxigrS/THGcDMFfp53B07fhpAtcY05lZwelabarO4AJhFkTGKUzfPZARWHTnlFaQ+A6dzjJd5VgHCJXbdyrrMIWRMqHkhc8cIMaZcHkAH+Mk/1L/TjURUbqWaCrCTyYWvTefPC9MB7XIhaWo5aLoVFeozYspl8nsNetdk2E9BFkEl5VKLmcMbUqVznVnQ7S/89G+7XwwNK3KFqoDvQ/CuKObdPWNcUWLwTg8kAXPa9KBL10bQg8hy/fm8DTq/aMgeDZ+HkCzYzXwhYt8LtFM6qV72+qnkxe4bYtiLx0+J5YUhwCwBLV8DF+815oFv/uaBcP7akr70U2S9lFjfLdbX7/DP7zm8Su9O4J0GRR4wpx/TtlO6gq1SNtiLSauJ0qYzsJEXZgOf15ixBC6wvKj8FOMwFbaA51V4yD0dgRC8u6ebN6xcGIEwAmEEwggQge//F1uALAjRb064vo550idn3PWr/9299tJrjFPFgSGVDabPqdMn3A//8A+7y5cuuy/+wZeQollImb15Wlb//J//pDuFFI3AEaUH/sqv/IqlpwoI0nhXaalPf//TBn79Hrp3T77zcfcYRhiJpQXAksukBy7YGBa4xkC8GOl9Ah90nda2ZtfcWMe51i17ZBGUZGUN3THAjrW1FZh3Va6vp8s01WZhOMmMoAzgRym9iwAy2wALsSqN32tM766K3FOlpZ45c8bG+SqfD1hpfK2xsdJmTX2Nf/tjfe0X9W1UA/SeYsE7G/vzI0hkC/BHgOkcem5TGBgkVnEwVTYNemnRaDnAZbUBbopJLZlFZwFLBZSJhTY0NOGGR8aJL2YHADJiKBqfgPgI31peWSNmdbDEet0JXEyVQbSUWDVjj4YGT0880ybw7srVG+iuDZMyiTHECtAN4NU2+A04kaV6CkgVo1F6giINqEyq1QxswgkAqwraWXDP6goMPGItQsHi0qrpwFUDylYBVM3SBxqULWVpwhukxCYBXVuMRae0Us3HTlNuIVIjALvSrBPQVYsmtzaVRUy4clAccTS6YN41MC8UwWJ0dNIYda0tjcZ8u4wGoOpTIX01ZWLpGLHUIJ7ZOaR7R4GFberfuoKAuw0+o8gOpTpzud0kttLME6gmR2BvHicw1rnODoF3uCTT96YBltcB6Bapo9JTo7G466Qv1/C7ArBxG6ah5nXaBJr54LLuOeuPMltUUil1WdfcUPLulhbrpY2ub0imCU4bLMVtUpu3YRTGAfvEIJUDcYwY+QDtTVBOfd5LiffAuLt/+3nAu9Bt9iDaMQTvigLv1CT3hHFFAPDu/rP35+yB6UwyvTz8TemxngGFVkW8B6E2sejESpMWnizXBd7pobZLod913dGAQA9hpa8KOANAY7Cih6uZQkCnFs1f1N5d1l0K2NvimHTtO08V1FvLMcadQDz+1rFmkZ3SDvEe+t6/jbZP2TQ4Ub0kqCtXLWkaiOIsEVK9HPWyrDEtCL7j73jKBTY0l8jZdcIdwgi4uwW8O0gX0LAbhBEIIxBGIIzAvR2Bp34Khg1MqEgS9l39kBvoG4HldcFdef0Vt0JKX1k54JYYUdCoPvXpH0Fva8394X/9Q1IASWlF+ysC+tPT0+N+4id+gtTFVtPV+os//wv3xS9+0YTqBQzISVWj7o9+9KNo17W4L/23L7qnP/RBA2QmJsbMaTMJ8qH0TpIVLS2xQsASY/AEpg11pBg21gtAwkHTDBkSJpivhXIBWnUwzw739xlrSUwggW8yZpihjCuSiQGElLNqLQvYyjxReU6dOAmI02XnkPGaACuN6f3sHJ+JJHmb9CyUg2bepUvuvDn7RTHacAvzm24J1tr0PKYWAD8bSuMkNmKORSAcdKBTfQw5IM1vbpDWOjY2Zg62IiCoHaQDrk0AqeYzK0oJlTMsoJIA2LGxCdJsF22O0d/XbkzFTJsH3g3C6rtBumbcVXLaLaZUG2A+W4BFVZbWy2/YYXKaPdTdZfOTra1yMyiZmh6zzCfwJHOIFUNNRIqlpXWXWF+zdhUwO4zmWzNtK9BpZQVDD34OdQls23BT9AWBbGdPHOLCMXeD9OCR8VG3Rr+px+zENvqEuBSrKwBXZNIeOdxjzL0VKv76+evMuVbdwJFO0za/eAltuskl9BXFslQ9dkzHTmw2Mn8tPVjTtgT9T4YcYuXJ12EtJiCNjK3VFeC7crceJZWZ666QwrwDpOeZMXA/8Ze0H5WmrT4msFXsP21lZeiKYzJRV4ekEQX1yCRyf/VASM1HfTdfTR/FQvTIHJ4cku4ebVFpzVF2zXHLMLCIUXCZ0foadHH6hcBpy/F9i2wheHdQDX0HgHfSjUtspW72POtZbMqsLleoYYVf1NttXPHe4y+5z3x8Ns/I7dk9AHj35JPv2vcaErxVyqulsqalq77h4bfnDKL+t7V38IOFuF5wKesgnyHnO7eKNWcpsJZWKpDPs762R6YeogLoGNAYRVn6Anwnpp42fadtV+fO0mU98M6AOU+YIAXSeauZJjIqwJHyiE7uWXyj50EKrF5MAuj0MjSQDkCvoabOtDr0E6a9FtcVw6PfuhG408E7gXbannvuubuykULQ8a5strDQYQTCCNxjEfjg/wiwQWpdDfhANHKdDI3XXGP1uFuYuOQmhsZY7Aa8Y2i6SXrlhz78ATM++9b/9y1SAAEONGRN/ffQgw8hzv+QAQ5f+fIfw2gatYVyL+WuzFJcn3ziCRsPz8/Nund816NuiBTX+bkZY1nF5C4J4KMzil1VCYXLxO75RAvqwhmUHrm2hskEmndJ6F06rxbLBe4dxi1VDCgtYmvcLBbVOrmbC6Qlrii9Vql8OGDWsZjdCQvw5KlTsLwaLC1VjKhaxtECsqQp7Wv1mRa2rpGSutH4PMrcIuhWCPPON6zwZWzeeC3PQdNL512lbjDxplfRBky4ifkRRyaxpc7WAvb42nUT00sAngJRd2BmCVCzJEdAS4E/gERwG+QUKyfVZuYRApZGRkfQBlx0ccDOviMD7tSR3oxVNvBOGnHX0bwDgavmHJZKyt7VMTG2aok1c5IYGUzMW7pgt2m+ormTwLshaeUxZxFDT+nRmq/VyvVgWy670s8jMwqQSRp+EVJ95R67DWC3Tn3qMClZpi+K6ansIrnargObTY+TUj2zzH7m4WBbWZUMF5ifJQB1KdyhjhYcluOAxgvuxZdeJi0ZV9yBHkgPMTc6NmngndpcrMQK9OSkPai5lkA5ae9VEbtNQEAZWICbuiga4tXQDpeq6iytdZsPdwCMyysheawmXO02bEe051ZjONQq/tJMZ77my1XV1tTyb2V6Ke0VlihgskfUYO7HTbaxKgsPGIfSu2NuyRQTo1fuKc4vl1m1uUC9as4hPXUdVw0TMq68ZcdnaRJI/t82Z30LSSOF4F3Qp1a++4XgXdHgnUJ+1xtXBADvnvjuJ97cu7TSIOsZNs9tltU7Xsi+boM+18tcrDZtJqKbYt35J9MDz7eQ1wvbKNLSDkjpAdjLlAerXpw1rAJpFaue1RO99I1mr6UrNr3wF6BAy35edG4ZQXi+Pt7m6drd1MDbvT7lMbAwRdsXVb21pcXsvXVugYpxVrD08K3krRKy6PJ9yIT7hxEIFoE7FbzbC9rdrSDYQZfbj5Pf2ukgZ6HfBes599ZeB91OQaN1p5QjaHnD/e78CIR9ymujv/uTyhaR9hXpfTuTgHhXXFvDiKvcuubGrl11GyBCO9L32llzh3F0XUGrbA4mlFL1tiUyL0yM3xq7moOlwDoADfut71ML0vot+RaBSt/7vd9r5nDnz71mabMCAGsY34oBJ5O1BCy4CM6wWohX2mQEChQjcmOCra0vk5Y7DWhSAXDBQjUXq2Os3N3dAQBEiixgnlheGj93dfehgTdsZg1iJsnEIMb52mGm9WJwIb07gSgGEmrxnE31EIjipcqq/B5Y5m+ecH+wrVDwzs+00XV9EOeNi/Hewv8mwmpiIq5R7ylSRZepYwKgR2yuTVxnta1vYiZA3cTEigI8QU4zlh2Z0A7MFqDPoxAIhNJcR8CfyCgrpKa2NLa64/2HXVdvZuadnF0H0bsbG5ty1QIDPYKZnVBsxyqE4Y4c6QFUQmqIeVGjJHuQ7tHcZZz01sFrsDzXF9EQbzb6WjngndpjA+RtB3CqStlPVRVunhTeGO0Rp2zS8k6Q8txKG6+Q7qu5luZIZ06f4rJo6WEcuAajTgzOeK2XSlwuOXPKtQHatsE8sIFrqP9NYgbx8rmLgNfSpiOTiSApZVtaemZMQT1E1oiQO6v+sLZJ/+ZzDJjdGj9JWKjkntLPSa8FtdxEo26nPGb90mO6iaWHJiMpsFH6NxXyUokBJSsFaAKwKWPXIbsAACAASURBVHVW5BHFXu2tNl0RmoqLq1ycxflYx/AiQj/3ZZN0vaj06ChvjDmmjvdSX705qG++KNDb05+7Of8M1nPvvb1C8O6g2jQE79zf/Lu/LTq6d71xRQDw7vBRbLa1opd6SCloYpq18UL2X7Lei04DCe9Bph9pLOhFpw9lMtGIG1XqSbd7Lq2A6DwxVgdr6xoZEHTaYEMUZ61IdXd1slq16TpxrdUKnCjqnqjqGwU6pcUwifaG0l97EY3d+33RDR2eIIxAGIEDi8CdCt75Fb6bmXcHPWnOdH7/s0K/y9bR8q1LvvsfRAcPUoZi+1eQa6TXLd/9dWwhx+QTz4M+/96yHMT18j1nvvvnE89bvW+2uhTbt0v1LLjV8ch2vSf/sYTp5ZBJ9sf2vKuPzbjG+KBrrLriErODpGfiyAqYgtcjxDUWr0E0okrHk3QM4+tNxri7+s/6DLDETy01Z0iBEqlF6SpAsscff5wUxQF34eIFS/sTeKfxuRh5Ys6tS9OM9M9yWHJaLJfudCUgkIwZlBK7RVnWQZ02cMpUlkslAJvAu7a2VkCbBCmls7C3aknl7WWM3wzDaxIW15ql0a4xLldqrFImJS0jHT6N65Xuq8V8gYUmv89vGRikA48+uBKBQRV0KwS888+tcqaDhv7nHjCTrkOG3jWA5SoaeBswsxIAV/MAWLM4m0r3TZpnJm+njCHSTTek5YYOmyUXgWoRZhcTk4x/JvnbmGFMk1b53dzcjDNqD+BdZ8Yqj4yMoQ9HmunEFImhsNoArKIwwXYkIUT7NOOY2g2AWgObrpo2rKGNYwB5ZaRpT00suOGhKVJ+SdemPZRiLRBX2njr0m9b8YxIaqCEjs/iEEx5G0id3uTcql9na7Ox0MZh8Cnd+ujAgOnYCbjUvxUjsfwUA5/ooL/1E6dtN2DsjdI3zl2+Qh+CDGFAl5cS68dEgCZ4nW1i4a2iSSeWpoC/zTKcTzfQ21O/EaDLcTHMH8o4l65dDbBWU0WqN/GoAnTWnLISgwrVI8Y+W8rQKvOAYoHK2mSysQ54t7oOWEiLVEp/3dpa+uxyjfUKYyw7znlT1slzSA637BEIwbuD6h13AHj3np99d8G1K0XabCnAu9ttXFFbseS+9JkiUrkCgHfv+1c/6x5DRLWNB7AcobRqphW+qclJ03zQCppevFrBEdVZv2tl1JAym5AtulYqEjzkRYeu5wFfp+/RGBB135yVeEaabp5SYnep/ze1L7Tykb6YsTdFNf2lv+tuW3DvCg8MIxBG4FZG4E4F74qZeBZzbCljXwxAsB8It18ZDxq8C1qubOChyn4npEDfrj6Sq09kKleuY4rts/mcP599s5Wr0HPsPS793/meM9/9C4lxqfvYfiBdJsat/1nQezZTHYP2x1LXtZB45zrmyX8KuCN2mUAhAIN4xTIA3lXXUHUOQGbYJRZGDBATe2sHkfttwLmIGGEALdvKRBE7jf+0nK60V59557PGjIglYX3G1nKcfeSRRwBthjFQwPlUphCgJUkWxA2kA6BbXll1y4AzGmNH5HTJdSu4RgymUgwAqBIWngDBdQCPFbTCJMYvRp/AO2BCc5FtAnRS1oocPFWOisoqY2gpdVYghzJsfEabAB5lxwjIqyUVU3XxTTbSnVa1v1hc0okLuhUD3vnXUOzMrC6VrWOZN6msIX9uslseWGXSP1Oa8BzsxRXSSpfQfpNOntKDxVjb2iHmWxvGWKyAgLAOg7FOhgxKjQagEnhXRsrqKgBbXXOdO3yoy/WjJ+g77upavgvv2Ni4G0TvbgwALZKKSyXHb8tQj07V2Ym2W30bQFOU+VWlESE0NysDPJyZWnAT47Dm4uWuCYbcLIxOMd7aYNSpP8zBtqsFoGoC7BuBOalN6bECi2fmFl17c731EV17kf7SRfsN4LC7CgtRZiSKjdpWTDo51oq0Ib1G/VuSQ4qpwMcLl66YW+8mfdccYvm9A6gWB8ksw2p2g/61zt8yOt7geLVDBaxQhzZdOUByVZVSgr15o9iefpxkbNJc0+S2IjAKDYRTX6Yccn4Vm472EJlEIPiatB4VN/4PWNXqWkUeczXnjck0UUw+5q8+OzS9DwTti2/1/ULw7q3eA8L63/YItPzmF9xvPHLGvR1nKaW3+qw2rajopWuDiFS6696VCa2s+Q9Xc2nVqqGo96mfdFBuVxugQF2A/YVnb3sYwwKEEQgjkCUCpQDvip0IZwN6CgF5ipnQl7qTFBuXQspz0OBd0DLtV/cgcfHBAP96+QIRuQCLIGXIVddc18gGhuyti79ftr5birLuV5eDPv/eax/E9XKdcz/grxTlK7a/5+pr+bRfrlgEvVYh/bFU1w5axnz2e+c/RvNNOl2AOGAW8Kc2XE1kyNVUvo5BwBUAtDFAslm3jANouVhF0oUjz1CAGmaaMJaUXgroAOCyAxBhY2lACv1tG2NsGaudQmPuwQceMBBtcHDQ03ZmX7HGdKxACp1HwIvSZsWGUgqtjdEB9aQJVotcTUToEICctOnWWIDfgQnVCOOqra3FVQFGycRAjqUCA4eHR9Ge9lIPV0kF3YIN1kpmTTNZNzKd88boMKPIxGnGSKO3t9fVAexoLjEzM4MsDucly8Yfy4ukUV/fFDi8pQDv/IupTD6A55fHWF8pxlUmAoExzRRPSA0L/F4C7JQxh4ArfbeySr5oueR4SEqmXRWnGGDVKgDWFqYWYr51kW3U39dvBAcBVD4xQTJEU1PTbghziwmymgT6+dsmHUNpzZ3tZC3V1dtxinErbDn9VlmnSFmdmJ5zbfVxYh93E7PLGIwkuL4nKbRM20q/UAwzXUebpIo20Lubw0FXbEudZxFWpdh4nS1N7uyZ0+bAu4CWndhsNaTpiom3tS1jBqSUkphDwM4U0KfzzsDoe+m1K6b7t4FBhqZ6ApnVB8uraqxv0YHQq8MIEPBOJBGl6IoQoi1eUQdoCbBGaq/6p45Vm/hzUl+/0GdArq0rn3jV08pjngo2iOEFc9LqbdOrU319YNY/j87lS0IF7njhjm+KQAjehZ0ijMBtjkDZF551f/7k29z3Yh8fbmEEwgiEESh1BEoB3qlMBzF5LWQiuB87ReXMBQjmumY+DJNc5yp1W+YCLoMAe9nKlG9dsgGyfhvk01/yvXbQuB7Uefe7ftB652rL9GsE7ZP73Rt774tMYNfeeuW6l4L2pXSgNts5c9Ux37bMtX/QdsrV1tn6e67r723f/don271WaPv41863v+xX11v97M3ULm//h9CsSNIjgQ/wDkCBdL6om4X5c9nFKl4j/e8y/152SaVliiFkOmwCZ2CDGT6njJSbunAe484D2KQPJkbb6dOnLQVTrpoyOVDqodIq5WIrsG1HhhWSoQEZlCvsamLZ0mcF3gmEU9phnNRLmRkIvBEgYxrTRhncJl2yDsCuzjTSlH4bByCSudwNwDttAvok9q/f0rmrQjtN4JOlN7K/ABKBJUqlNcdcPk/AWpNWW1dnlwFdAoLmAJyOHD4e9FHqSgne+YCdCAoqu8rkg3e+i2h6wfz9lbIsR1213bY08QCplgG4BI4JzFsm1tqkfyc2Y9k2IBbpnjvSc6NdamvrMfd40HV3NnG9ctpwmZTcOQPxEhhJTM0suoXFZVJRPddayJE0Ccw7AWrEurOjDVYb7qswAmv5sr29lfiXc0wCgHTJHIKbm5tg0C0YE25lecbKswzCJVA5ilNqhP6icystVYKK6wCycfqK+p1AWaWt9hw+4k4P9AMkzrnRkREYo4u0az19bUk9wDT91vi/JADa4d4O19rcYJlXL738KuBcypHVCHqeTqNOXhUDUKNPRIhHaz1/l6PBJ326qAeoSVcvpdBkfV7Zr8lNpWivGttR55Gpxg5MvYgMBy3rVWAxScbKHDOzQ/Qmyck13XTOndFcokACSeCO+hbYMQTv3gKNHFbxzo5ACN7d2e0Tli6MwN0egVKAd/uBQopPrsllMRPlXCDR3uvnAkX2K2uuY9P7QrGTc/9cQc6TCdgIWo+g18kE5uwHDuy3f779JUgMct2H+QARuc6V6/sgdd/vvvDPn42hl62fBYlTvn0lW/8o5l7Idb/vV/9s181V93z6b779M1N/yFTOTGXQsblAtkKfn/nUOVd/3JuWm+3fe2OXT3sFfWblauts9+fDP74KniDUwmMnyTQgAoBTWTbuamIX+HnNxctmAEswgBOTC+24bYC79eS6sZsEDvk6bD4zTOyqxsYmY7LJ0VX/VppsgtRIY28pgVUpuAYsoUkGyGHMJXTH5HybBPhQZox06sR2Ulqivo9DkZI5w4IBMwBupCKKHVUPK0yASITPTCLHpHEqcU0dS5nAORhn0ieLoanWaKm2K7DRlMLZ2t62C5gItFNZjT0I20/gjUAWGc8p5VPA48MPvT3Xo273+1KCd/5JBQj5ab3pTDxLD6bciotSoMsk+8NBftqy6Q4CXiaJl7T/xCJcA9DcRMdN5hQbm8u0bQK9NRiN/Hsb4C6JUYL6RQesxu5DvcRNenPzbpq0VW3qC1tKkaUN9VMRQSdQaZ8CgAHaBNjWNpA6yrXXALG2AGpbO7tde0s9fWkTp2HAuxistvY6N4EJygjmF8vLi9YGKxhviFEnOXGpuYHj2t+GY6mdzbxEqbCYWdA+3Z197vCRTndtaMjd4Ecp1Q5dOrcjp1mZdpAuzPHyX21rbjRGoOiG47M4KkdrTaOuipTsKACjxY34VdL26gNmCCFmqIwplCpO/1G8fQbjJq7G24jjrQMslvH3DveH9nFlsPBwqxVIp34v7cYqWHqRiPqYxzTV5ksrhdrogW+tvHcMwbu8QxYeEEagtBEIwbvSxjM8WxiBMAJvjECx4F3QCWKu/XJN6Pdj5OT6Lp8JZKZJbKbJfK4JZK7vg/bDXOfJB5TaD5TI9zrF7J8LHPHbID1G+4EH/n5BQbO9sc9Vl0xtlc+19gO6grRf0Hsjn3rsV6Zc8cx1L+eKV65yBo1tkDqklyXI/kHrlmu/TNcK0ta5YpepbUrVPwo9z351vR3P3mzP1gd+DHBDqAagi5foumOadpGdBC6Zg66l/qKri1x3keQ4aX6SqYmRLitABK6eWEgpAMIH8ASIGYsIJps0vsS2m52dNYBM6YYCnEzeRtiGMZx2TMtOKbExALMthMdkerEFU2tDImRsAj8qAVf0YzpuCZh3GEfoHAKKZFQgvby15VWTzGnCqELGc3NzswaMSKNMbDE5dAqcqaaM8/NzVp4O0kKVaqmtBZ08gSy+yYFAJOmRxeWSKkAJttr3vOv7gr6mSsq8y3RRxdHXw9NvP4V2W6xH6iGtNN9nNN3oYvc42anCuFuVa20yQb0T5nSqtNFNwLUNwLtN2GplO6Qi4zy7Sbr0wuKCW4B9J9afgNYI8Zazqo6JwlATu1FsyJicUKvrYMXJ5ETA75pnFlEvI8AuzzQClmVFWczVt1abS+zU5Kxbog1r0cjbVuqt+gGAYZmch+l72zD6+MU5YaqhI7e0BHgMqy4Oc62upsG1dTaTKj0OEDhBOdZ3000jlZihyJ1VjrsAbLWw6aqiMkiBcYr+Xqyqmr6Ba6v05WRCSLDlpJyilIq6idNsEgYhHU4FICYycLHYA15uyzwFILBMwBxfy21WoG9FROflXhJhkH5YRh+NkWZblgLKA3ekcMeiIxCCd0WHMDxBGIHiIhCCd8XFLzw6jEAYgf0jEIJ3bzYdygUe+BHNh3lWyKRcxwSdUO89f6bj7ibwLr0+uYASf99c7ZYL5M12p+wXy0zXzqccQQCdIGBXkD6ZLaZBypAtxrn6aJD4pO+jvzO1k8q497sgYFyxdQ4amyBtHvRc+dzLueKfT4yCPmvyqWupwDu/nvn28/RYnv0R8yI14A51OBhDuMrCxIuQkirDiu7m666vYwiE5zVXsVUO6NGIZtcqoArADQAHkITnVCs9sBRwJ5BG5ghLSn9Vqm0KuBOSVEl6rNh0STmCCtTg/2pJT62vIz0R5t0OgJGYeWsw4zYBlYylx/4RWFH6ScLeWraUWsnpiZkFWIeRQRSwamFh3tJDGxsbSdfsBKCbV/Yu5aoiRXIdkEmaZDh18u9FGGRi03UC3i2gAydQUYCfNp/Fpr+3ZDCQMtwQOPaed78v2yPxTZ8fBPNu70V8IM7KzY8AJYFeqoMANj8N008NTtfyTk/R1HFKx/V/ZOxg5wKMU3qsYqA0U4Gn63ynmGofM/4gLsurpN+in0e+LdgdoJbAYDHftsTsVMkEI3pgbEtHF7qDzaRlR5xg04Yq2R1vuQRsOxlVVHKOuhiGFLTtZjmpvIBvUZhtmwBy2yBr5QBs64klS/0V4Kb21OllOrgIoCfTikiElF9chwXmVgHOyYzQ39RPK+hrlm4MQ7NKuo38CLCTFqI26TCKWbqumEgfkP64IayZe0BAYhKdQGOFcv4ofdh3gC2PKu6kb1fW7OrXBe4w4Y4HFoEQvDug0Jb9698+oDOHp72bIrDzbz6Zs7gheJczROEOYQTCCBQRgWLBO13an1jr7/RUv/Ri6fNM+/n7pH+3tzpB0soyhSCTA+PeMu0tv1+H/crqH3NQ4F2mMmaqX7aY7dcG2eKdK8bZ2nm/rrdfm6b3lSDdd297ZDp3pj6WDvrkile2cmQD77L17/36eibgI0jfDdo+uTTj/GtlYjLujc/eemS6N4K2Y5B6Z+u32Z4rQdiY6bENCmQV+jwL2t8zxTnXPZDrmFzXzqedcvXHTM/M/Z7Z2e7Vg3r2Zovl6U94YIV07HZgOW2Xg4rtAGYg8h/dWXCNVddce8Orri563tXI6bS8ym2xT1kEwE4HAm6lKHvgL9JjSzmjygCBLwwU4qc85RwruE+gBxYZBthAoDK3z7pawDsxxVLpn8uw65Tmqa0CcERGAVEcZ80Mo0xGF2iYod+2hrGCmE7SDlvBjEBad0qNbSJtd3p6hutvGZtOaYr6Lg5QGAUEFDAjN1I5mIpdp33EvJOhQzs6fWJiqey6hkAiAT2trS3uHY89matb7n5/K8C79MIgC+cxweRkyu9Mm1iRHhsRJmPKtXa/Cgm0MzAWBqXioU2fLcOQSwp5g3EmJubqlrTlvG0TcGsV5lwyMacOwo8cesVnI5U1tdVVN7jG+la3HoM7t5ogZdUzeljEHVdtIKMQtaPaZQUHYtvKSGGFOVlRtgG7bspMJWJiGKaZZfgmF37dVF9fTy69nvDmKKeE/mDRKR2cH+kiCpD0tw26nwA7S1VeWTItRT9+Yor65/Z/B+4Y4Y63PAIheHdAIQ/BuwMK7F122hC8u8saLCxuGIF7MAKlAO9KEZZc7KJSXEPnKNV1grJU9it3NlAoCFBTqniE58kdgYNsp1L1x1L27dwRyX+PUtYz/6t7R9wJZSi07PfCcaWKf6HnOfFxL4ri3pUZeLcGWIFw/g66XGh3Rcum0AN72TXXXXANlTOuagcgC9qbWHMo+P//7L0HgGRVmfb/Vs6dw/RMT4RJzAwDCgwgqARREVFBVxT+7up+7qrf5+qa2Czuruuioq67inHNwBrBgKILiATJMExkmNwznUN1VXfl8H+ec+vO1NRUd92urk7DOVrUdNW955z73lvdp373ed8HqZVQYUHRhmxEpUrKQC3H+mBUyaVROy+DVMcM662hz3yeqbSGYy1yDaHYIzSjM20Wij7Ulis419K8IoP3WcOOyj6ImwrOo6hrp5xLfUohRVhIJd4YVFhp1GkzQaEbKZGsfUeTgIxSk6VwPIbqi6o0L9Jl44BPrMlGBRhVVty2qbFROd0uX74Mj+WYX1527tqhVISsexcEYLz4ovmTNlt6/SvUSZUbHqqeII7drJFnKOoAXaGGc6EeHYGoqbxjTM26a6VAj/ubDrOmCQaHUVCP5xApo0wjzRXiy3OQwTh5QNM8xuCYSninmgFj1XnAPuS+Xjhd5PEPAl31OvrleTWAK2v4of5gwVHXhXpzhLC4MNS5dikDCVy3tG2FrQob1Xqq7h8G5THzGDlXPszXlAss3ouj9h+NOpwpKO2QBp6Csi8LQxSHByncBMYAhVTpMQWcadlMEee8zHixb/Oh69WVXo3z62cN72bofGh4N0OBXWDdani3wE6Ynq6OwCkYgbmAd+aXr0rqtlqFeyIljakssqKgq6R8KZ7rVL5cTqXfWsVD9zP1CFR7noqv9XJK0OmC2tn6DE0WsUogm/taPc6pfHasnkUzRlbnYLVfvV3lCMz2797JZnQ64Z2CK4R3hDspIBZahroVdEElOYCLQ1Lv34v0xv0SsvWIO0mAh5RCO2qBAXh4CDUA2VCSHwoqmjwAqiA9NZ1HnTMYWzD1MAOFVi7Lov1+A34AFOaRHknoQcUTxVOmS60CJJDkxen4CrWTz4c0R2znhYoqAKOCBiiyaEihUhthvBAZHVX74ggUkKEyj/XKAsGg+LE9pgJ4g2MDFGIqrR011HjM9Uiv7UB6LQ+UBg40MUgD3rTBIfX01atR6y4gu3bthKPqIGaHqADgve41b6p8ggtbzLbyrnhiJrTja2adQarLVG1DlQqM2oKUL6IRjtkQM4Iy1hU0VHIEasZ75jZ51EbkNYHToxp6AIBjHbjjIytIxn65Ic4ZYVwx9DO3ZDout2Xa62StuFYfrxFVdq4g9VRoF4rRHN2Ps8rW4phBB6FhHI61NKyg8UkKPzOlN4vj5u4KXFLBiX/7CJ953CyiyDl5kGaLwdw4305cc8rApBAHE3Javgj0hvMiAhrezdBp0PBuhgK7wLrV8G6BnTA9XR2BUzACcwHvTsEw6kPSEdAR0BHQEZjHEVjxVhoSkGYQfFC1hf8alp4AJdS9IbVVwuJ3HpU6715pcB8UX64fIAxplFBb5emwCXUd0ZkTMIR15FinDhI79UxIQ5UTXWJZU88JhR1dST1Q5rERvhDe5anEKijGFFjBftye9cwydKSlsQVUUFRW8W3WKqNSzwUVVhYqLxf6ZTJuCkqwFOARzQhoMmHH/HwAMHV1fqQC5+QoXG85xyVLOgt8CVCRVqZodXDGTSINNwQDjMVLlqi0yKPdR2DSEFEwkqq0N1z5Zstncy7hXekkTYDH15U6rlDjjj8b7rWGaYkD6dDAc4gp025xvhhjmjgoeEXIR/XZ8d4N5RkhHd413WAtR+jkDc1rwFTPFSv/uDWPw5y/AfJ4PEjVZX6rqqBHRSa2wSOdA3iDtYRSaapadoTFhoKO59IDyEy/FdbvU7UYC+YrCh4ztVtZ3RrXqW4LOwIa3s3Q+dPwboYCu8C61fBugZ0wPV0dgVMwAhrenYInVR+SjoCOgI6AjsAJEej8E9SuozupgndkHyqBFmomA94xHdYB9ZI7H5aA6xBq4B1AMf6DAGHdeCQAOQjqqHCi66hd/EEaGcSUW6gdTqJ0haXqLZaIsAKeUsSx/p0T6Y9MgWS6JGviIe9SwTvTLCKLmnSGAo/16Wg2AUBElwo0BykRGkGeG/0beZncFyAJqjo3QB6hoVGfDPPCgfng8umHi+koVHpBKPKYMksg5YfJQRxmBAQ1Hqj02FczjCs6OjqUwqu3rw/mFqMwSWBVPZu89Y2V63KbAZ5P8K70si82uqAiL51mfUJCTKrzgMFg8EH1GuPHOoFG3KlAY/qzEW/zNZ5PnC7UCVTMVjXT5Xaij5vqgZdOwctCAV+DHSunW557jmPU2UOaKxWV6sqkghPmGVBKsqm6dLjW8pi/5OE2jA6VqA5zcvjgKov5+L1IFcbkuC+vCYI7Q22Yx8+cgIdX00RT1a+fAhHQ8G6GTqKGdzMU2AXWrYZ3C+yE6enqCJyCEdDw7hQ8qfqQdAR0BHQEdAROiED7mxWqMwwk8CBMAXZTqaeEYXY88C84zabEYyPAOwqYsxMOm3vEm+mD8yZSXp1ebO9EmiqUblDqJeNRZTbhhLmFG/XDaAwQS8KsgGmyrG+m0h2ZoulDCivNJ5CACUhDVZVylsVrhlkFlV+GGQWRImvXsTYdOQvhHCGeoRGEi62Sg+FnwCX2nUwx3RdpvDC6ILyzAUAG/F6lrCOMYv06IqZgIKRqozm4P8emcUVLizKvcEGZRafVgcFBVbuPc7nhzX9q+Qqaz/CuNJVV8VOcJ5cLdeCSNmXoQahHeHaCKy2NQhKsV2eo3Eob/B9U81Sgd2RtTKX2pGySBEDLpOlKi/PvpWPtib2qFODEGK4zwGDUuXNjP5uHDscGAOR58RG8Uv1JAwvWT1TpuIB1NE5hFji2AbZTHRcfT6HUntpWt1M3AhrezdC51fBuhgK7wLrV8G6BnTA9XR2BUzACGt6dgidVH5KOgI6AjoCOwAkRaHkT4R3VSgR3dJDlT0R5BSUS4QjRBqCNC2mybscAgNgLUN/tlAbHfrw2CHWWn9hPQnU+FPwflzRAi4PQD6DFHwhKNB5HLTrCGZoM0LEWoyB90Q1lFBtBHGvNUfnlKMA7skQbZH9MlaVKKs16bayfxoxazJP16Pw+H2AcHELhBktzC/bJudsBEkkhFdwjEFT127ISRO08AqpmuMa2t7fB6AJzhbrMBfUe4Z2tkDYZQN8+mFpQpYWEUmViwf7oePvWN11v+Qqaz/Cu9CAQJgW/lGkJ3GKVyQOBKh2ECTYJ8VRas2E2kU5T+WakRZu189iDkcYKGDuB2605riqVR1Un+8OlRtMShY2hnPQ6vHAzBiDE61T+UaWZpzMsU3bxvgvnmWUN2fikzC4A546bXBAOGzBO1clThFf5HFs+d3rDUysCGt7N0PnU8G6GArvAutXwboGdMD1dHYFTMAIa3p2CJ1Ufko6AjoCOgI7ACRFovNqoO0ejCpUBC0dYQ4vHWmZMHIVjJ+qh2SBfovGDHW6zLkcf4B0MLNzboMQ7AmUbFE8AbXUBbpeUVCxu1AsDNQnVN8goIJnhDgugRhMEGF3QkzZPWwAAIABJREFUkdaH9NVkktAug7TIpEqHJF5x0DgBqY31dSEZR0orOQx/JiRiv15AOyrwaLxAsJbH/h6kRdppusBUXPwvkUwoRR0dQ4NQ0KUAFX14dnvgIAqVViDgB9wzUmzpVKvSMDEQlXisicc0Sx9gHU0xhodHFDwkLHzHn73b8hW0kOBd2YMiLGWNOcI7xF7VRiQMoxKuYHZR7ORqvmak5Bp1BK021iZUfQMc+nCuczzpeM2JdGmHg2mtRis2sODPJo4jNDRSYbWCzmrMX0zbaXg3Q2f7xQrv3rK8Wc5d0SYfe2BXzSJ7+1UvkU2tDfKJ+7bKjw4N1azf2ejIKrz7cXu/XOA1ah7opiOgI6AjULMIYPG3M+WRV3W3Sf6aV9WsW91R5QjMhKtm5VH1FjoCOgI6Ai/OCDRcZcA7sQHSEYbkDHinUAogG+wfFFCxw32WijlCHBoDuB09EnRtl5YQjCx8YdTCS8ONFso8AL9YfBzKKTvSItMAYY2SitNZtpCGS2dQpM86AdUI4WJQzRGMMUWT6iuCNw7j8/ll/bq1cHvdLQcPHlAGE/X19Qr0UQFHEwy6zOYA1xrxut/rQ4prHOmXSG+F8o6uoimk2bqhvlvU2ixBPwAQYF90bFQWL1+izCm8cBWl8u7o0R6VvsufeeAcwwmAyDTbBFSDR7q6ABkT0tbWLv/vQx+1fKEseHhn+UgNoMe4lXOWtdKNw2HUqssiJdYJ1R2fjTRYPqOuoW46AtOIgIZ30wjeZLu+GOEdwd0P//zVKiwf+ckjcsvWgzWJ7vZ3XiobVi6SP/nmPacsvHuT44h02lhzQTcdAR0BHYHaRmBIvHJbZqmGd7UN64S9EdqxPfnkk7M0oh5GR0BHQEdAR6DudUR1aEiXJMOzs0AYGlMNc8yVtdMoACo8wDc7HjaVg8h0xXGYRXRLS32vrO8clOWNUXGkhgDqwpLMwbDCnhGv3yUwihWvrU7CQ1FxA7q5/W7YVgAKIgWXKZlU2zlA65KJpNL7ed1G7TIaSoRCITlw4AAA3i6kubbL0mXLVGky7uNCmqQB/FAXj6YXqNEWh+LPC+dQtwuKOUA55aKaTcJt1inr16yWxrqg7Hx+p9S1NknnsuUyAkUdxWSDA8MK3PmQxptJAyDiNT/mOg5V3yAMK4aHBmVkBNvgtS9/9/uWL5oXE7yzHBS9oY7AHERAw7sZCvqLEd4xlJ9+xXq5clWHXH7Xb6R3uDZ3F0x4V0sgOEOn/aRurSrvZms+ehwdAR2BF1sEWDVHle7W8G6GT30ptNPKuxkO+ALv/lS9PszjquXx1bKvBX7ZzIvpz9fzUXcl3TwJ5AjoWBdMsTPAO6I0Fp5D7THWw1Nen0iLBcDj+zSmsNtQ2y53RFYvisrG5WlpCfShXtkgUmKhpgPAywCsuWAyAK8H7O+E0UFSjcO+R8IjqFvnl7pQHcBbQmLj40rl5kWNO5/Xq+qXMfVyx84deD0BM4yAMpJYBoB3xvr1Kk2WSi8XFHMDvX2yf/9+gMMkjC+YQGkkU4ZHhmCeEZP6oF82rFuDFFmo/3A8u7FtAwwpmLJLDBmDYm/lilXSuWSZ9PX2Q62HtF264oLsDfb1ylEo7yKjIyp194vf+67l60nDO8uh0hvqCMxoBDS8m6Hwzjd49/DbLpDD0aS87ZdPz9ARz1y3Lwbl3cxFT/esI6AjoCNgRGA202Zr8eWuFn3MxbmfKeXdXMdjovGrmVc1+0x0LmvZ12xcLzN1fczG3Gd7jJmO1UK7dmY7/uZ4VuJkZRur86+2r9Brx2nFiUdBPABQp1oOkM7IXIRxAI0iaGhhQD7DDhTbIf3VjXRbXz4u7XXDsm5lnyxtH4CJRTfyH8cB2PwSiY2KA26ifn8ASj24y6LfZCwl0di4cnANoa4dnWaR5wolXUIBNcK73u4ewL6E9ACe0bTCizTaxYsXyxkbNsoimE0Q8rVAnQdfXNm9c6d0AbDFAeHCw6NQ7bWoOnVxjBEbi0rA5waIy0pTQ50sWtIhO/btEy+MNDxQ6TnsLqTSxmXpkqWy5dxz0Z9DGTX0HjkiQ/19mC/mhXkQVrIu342f/nerp0Q0vLMcKr2hjsCMRkDDuxkK73yCd8XprJ+595ma1qNj+Nj/NZuWnxTJrmhcPrdtq2UFnlkvb2kIdRrQTNColXczdJHqbnUEdAReVBGYz/Cu3Jf0cl/gZvrL/HQuiJmeW7VfaKdzTFb2rWZetdxnOn1Z3dfqdpPFa6avD45di3laOeeVtpnusU53/0rzM99faL9jrB5X8bVQi2uitA+rv6+nMt/ibaudc/DV40gdhZun4SlbSKE1ematu+LX8kij5aNA9LAH9oERhT0PYwjniLQ19MjaZWOypL5fXLke8TpTksiMgQ1CpYcaeNzWkYHhhMMNIEgcBjMEldpKJ1Ok18JQQhkkoG7dAajj+voH4AJL8wrOzy7LV6yQdWecoVSADTCVaG1pgjKuX7qPHlXGFblMXuJQ39Hw4sjhoyptNhjwScCL/TGGAwCvfcli6UetPDfq7QlUhGNjMRkaGgFErJcrLn+VrFq5Sg7tP6AUewR4KagB6bSaiI9Jc1OjfODj/2j5FGl4ZzlUekMdgRmNgIZ3MxTe+QTveIhMZ/3oZWero60E8AjRzFZqELGoKSXXL10jh8PRE+rPTZYe2vGFb1cEeMXzM8c2Y1hJeTfRnNiPeSxzZXRhJW12hi5B3a2OgI6AjsCcRWAqX76Kt53o36UHMpX+ZysItZ5TuS/Mk9XRszp+uRhX2td8fyLYMdX6fpXGm8o5q2VfUxl3qtvOxTzneszJxjcBkBnH4mtotuZdaX5Tua4n+4xM9VqZi+2tfsan8/va6nm1ul1pnPyvQt24QpqsUTACWja6zwKs5fN0j4WBBIV24Hh51LGjsUXOxvRZuLqm8R6MBjJU5klCPPa4NLj6ZFXboJy+KCJNgUEAOaTEJplCC9dYmF+42BFSWxOpLFJr6UCbgwIO0A6ArLGhnom5qpbd7t274TQL4wtAPn8gAO6XFx/Ue8tXrFROsTkAQxv2J7TzIp3VCZdZHkcyAfOLZFoOHz6sXGRD2HbZkkUSCQ8rt9w86uvZ3T5JoradSgbGMUbHxjBmWtYDDC5HLbw83mOK7fM7dkDJNyiLkK5L19qW5iZ55/99n+VLTcM7y6HSG+oIzGgENLybofDON3jHw7QK8Ojuet156+SOx3eflGZrqvh2HOiVjd+671j0Prx5hQJ6yxpC6rVzljapPtjK9VMa9uiNb8AdpYA8suuA/HRnzwlwsJLybqI5cQxz37k6HxrezdAHTHerI6AjMK8jMJUvXxNtW0kVY0UNUi5IleZWTlViNdhW+p4KECgetxrQUGk+Vo9rsu2sAlerx1I6ViVgaOUYqz2ntRi72uMu3c/8eaLrx+oxWt1OreVgvlLpei3tz8r1UO6zWzqOlbGne/1O9XfMdMer5f5TOY/THdcKsKvmfJnHwPnVAt56LjNq2gGjKZMK9SjUv1NpsqoOXsF/VqXUckum2bImHFCfA+mkAGKEaw6q8HJD0uwfklUtEVnTEUU6bURsmT6o6VALz52VLJR7I6MRQDZCO7i9ArTRRdaG/f0+L4wivMq8gvCttbVV9h3Yj/p3qG8HyMdZLO5cgtp3rFcHUwyo6eyoTecCTKRbrBuKvgTA30DvoPTBaMIF4wo3lHvrVq+UXdu3QdWXkSBMMDKYu8MFYww40WayUOthDknAO58foK+zU9atWSNNjfWyfeuzUPAdkrPO3CQN9SHlhvu2G26wfGloeGc5VHpDHYEZjYCGdzMU3rmCRZUOxwrAmwzeEdJ99toLpRTelY7L7W56zWYF5Iq3NVNsf7rt0DHl3mTwjf1WUt5NNicN7ypdEfp9HQEdAR0B6xGwCpCsbmeOXO6L6GRf8M33Sp9LgUMl+FI8Pr88WgEPlaBGJTBh9Ut3pX7KwZ3ZAiCTxcnK8VmN80SxtgITSs9tub4qAQcr14+Va7f0XE1HQVkOeFiNp9XtysWu3G+Jyc6DuX25Y7V6bVc6P5P95proOqx07ZrzLfe7pXS86cyvUjwn+11W7fU/lflXilPp+a3ltVVtXJ2XEMcVAJ4dKbEEdAra0VnWMH6w25DWqmrc8XUnQJ2B82xqeyjYyPSoxqOXBVJT3RKVkH1IloUGZf2SmKxoGUW33ZLMDEn3aLeEE1Gk2fpl+eLl4ocKzom02FTMqHeXBUQbHx9TQG/LlvPlrl/8HKmtY+jeATCXkRYAvfaOVrjSuiSVTmLsLFAiUnGV0YVPQb7du16Ak2xYbAB7HXCp9Xpc0t99VDnULka9vKMHD6EOnk8cmHMSrrQp1rVDyq0D4HDl2rWybuMmmFe0y/M7t8vBvfvw7w6o+JLihkLw/71PK++sr370ljoC8yMCGt7N0HmYr/COh2vCuTFIuG/6zVa5ZevBE6JgRXl3oDcsq75890nRI4j7+KWbZcPKReo9bnfjrx47BurMvv/km/cce60Yvn3ivq1qv+I012qVd8W1/ubqfGjl3Qx9wHS3OgI6AvMuAla/vFkFezMF70q/FBf/bPUYyvVRfEKs9GPlC6qVfipdCJVAyUTzsBL/yeJg9TxPJZbmsVYCCxOpeCrFojSWVuBduTlVc0wTXT/lzm+156aa68nqeZxKrMz4FB/bZIrCSuq/yc6b1ViVnrPpwrvpfq6q/T01lWt8Oud2onhZ/TxYHbvS77fi9+2v5E8K3ylnWUjnDD8KgjsF74DpCO/4nnqN9eeYboq3AO9slN8BmCkHWuSlKpCHFFi3PSF+GZK2wLAsb4tKc92QuNw9MhzZLZGxI7CFsMmStqXS1tImjag3l4qnoHLrQq25hITDYWlva5e169bKs1C/xWAYQRPZcSjkGhqaYC7RIc3IWsoK0ngdUN4R3iFtlqmt8WRKnn52lwwOjYoP0K6hvg6vAfJBYecA6Nu4bIk4BrplY0e77HnqGUknkH4L44qxLNR3Xo+0n3OhuDpXSDDolsxYWMZQDy+N/WPJhLQAGn7o/R+wHF6tvLMcKr2hjsCMRkDDuxkK71zBouLDmchI4qoNS5UizmxMVaUTrdnMdNdiwGa+Z4I2/kxF3baBsHprU2sD/qCFjvVLMHjro3tOMscw4d1HfvLIMWhYDNnMcbj/u+54SEE8q8o77lt8LMtCHrlw/UoFEMuBxhk69Sd0q+HdbERZj6EjoCMw0xGw8sXcKhiw+qXNypfucl+wrcyjUt9mPKtVSFUzh3Ln0Eo/lc59pS/z04UMVvcvnmelOU22Ld+rBt5ZuYZLYzmVfaZ7TJWO2TxuPk+kZit9r9J1bgWKTdSHleOd7LNu5XhLz3Wlz8hEfU50vViJj9XfV1aunXLHU821XHwtTOWcW51jpc+Y2U+1cy/dn/0UH4fV66b0eGxQ3rExbZU8znCsUEXwCvYVJtgzXlYbQNGmWJ7pOgu1nj3PCnJ8jVXrKMEzFHsee0Qc2S5pquuT1SuS0tY4LJHhHZJLjYD9pWUlatgR/nG0DGrNZaC8I8RLAcI1NDZKOBpRKbFU+8VQz84HxdxypM62NtaJzY29AOi8NqfAN1YcSOHtHxyQZ3YcFHheoMYdEnxpjAFHWRv6aPB55Npzz5Ls049JfV+3xPfuF8juJIn9ky6RkaBf6l/zJhlavAKpvX0ScuYk5PChXl5EIgkYVgDeffivPljuI1X2NQ3vLIdKb6gjMKMR0PBuhsI7H+CdCcrKHaIJ3kpBnrntRGmxJmgjXCsGgOZ+BGU/3nFgQpfZcsq7YshICGiq9sxaeVaVd+XmNJG6cIZO+0ndWoF3523ZIv5gE6zn8Ye2LiB1QdjPQ/5eB/cp3eYmAh4sqDy4e6lb9RHIZNISQ3qIbrMfgSiKXmdxV34MqTsjo+MSj8VlPDoojz/2WNWTmQhiFHc4lZpF5pe10gmVS/ucbNKlY07UX+l4Zoqsub2V1L7Svic6hqnModIJsQrvir/8WjnW4m1KY1Eck4m2K3euy4070fFZAT/F+07Wd7m+yo1b7jitwqty13ml453s+qg0bqXPR7n3i9M9p3oOK8XayvUyUcwrXePm+5WO2eq1VHospXGZzu+YcnOYbN4TnafJPlel7010PMVxm+z34HSvtcnOz2S/8yv9Hprobwdfrxbe2Qvw7ljfCtChKYhX1AqmFeYrSnlngj460OahglON4M5wruX/7QR7mRFAvB640UakoykuQVcvauEN4nkY9e2iUgd1XLAuBEhnl8NHDsqhAwdULTqfJ4C/wzE8+9EP0mYTMRhT2FUa69JlHSJInc0DyrlyLvEA7mVzY9LVfUj2HRwAuPNLNhFHvTyH2LE2dbhs0t7gk+s3b5TEXb8S25PPyJJ0ShxxqArdfkl4HbIPysH4q6+Woc0vlXAaRhh2KP289RKHI20kGpY4xv+3mz9l9eMpGt5ZDpXeUEdgRiOg4d0MhXc+wLuJlHfF9ebo1PqhTZtlaQg244VW/H5peEpTXK/ZtFxt0hWNyxMH+09Idy0X2slScs3tTVhnwjvW6eP8JpqXWcePwJFpt8Vz+ty2rRWdbmfoElDdWoF3r7zstYB2QcjafRIKBlXtCjpShaYJ71xOJ+7ccdGh20QRcGDh5EScSpsd8edDt+ojkMdqOJvFIrik5ZCHkkZdFt0mjgBjlMJCvNpGx7ocYh9Hek4kOgaIF0fqTlR+f++vq+2y7Jepar9gVT0JizvWal6V+qn0vsXpTrrZbIxRi3lOt49aHudEYLCWY1g53umMN519rcztVNpmslidanEsdzxTBeGzde7nIva2V5q0bipHaSjzQNSMVFsksBqPQl95j/HPnPG+nQo4iQHiwX3WNipN/rCc3oF02nYo2ka7UEvOJs2tAdTEG5VDXS/IWCQCSAcH2qxNErGMqotHc4oMTCqcTrssW75YTlt7OsAd6u9BNefKusWNGn2Z/BiUd91y5OigREZwIxRrgmAwJEko+5yAd2euXiFXoeZd5Nu3yZJ9+2VRJCo+TDuDPuJwl92FFOAjl79Ghl/+Sol57cjIzUrQVyd51NpLREalr7dbPnXLzZYDpeGd5VDpDXUEZjQCGt7NUHjnA7ybiUMrBWtTHcOEf1TEhW6+q+zu5hifufeZk9Juy+1gOtVa3X6qc57O9lbg3ZWvvxaW8lTcBSUE5yg/7OPduAPH5+k03vVzFAAUC92yAC6fdTseARsUjgR4EzXGy+lC/oFuliOQRX0YwqeJGt+b7H3LA51iGyaRVkO1HFsOLnflwKfVQ47HYgr+xfAcRZpOZGxchrH4v/sXP7HaRdntrKif5uILGydbTq1izqXSnIq3Kz7w6bp6mvMqNcKwchLM46mkmrHS13zeppbHOVFftRzDSiynM56VfStdz1bmeKptU/q7yTy+iQxcFkIMy/1emkhdWfw7cK5/Z1i5hmfq+rO9YuK1x8RjFuAd1oOK0ikXWqrvaGDBvehGCwWeep9/oI20XIctjfp0CXFkhiXkGZR675C0NCekqSEp9cFRySS65MiBHeKAis/rcsPAIo2/66hp53VJGim2iXQCINAmy5d2yhnr16B71N6DIs8lEFOkUW8PNfji6TjgX1T6jnZJDOp5fkewe0K4GReTM1etl6sXt0rkO1+RRbt3yPJxqPoAGJOYcxp97QSQ3P2KS2TvS8+RdMCPbCm/+OsacGh5SeIGX2w0LP/2yZssnwoN7yyHSm+oIzCjEdDwbobCu9DgHdVrpkqNij22B6M9cv3SNXIYio1zV7TJlas6jqW0lquHZyWUVPq98O63qJRbM8WWir1lKNZKCfjLFjeoOnVs5cbg/sVzevOGlbJyUYMQBq7++o+Oqeyo8JtMQWhlrrXYxgq8e9v171DKuzr8UeZdNf5xDoWCqIVRu7RNA955WdqjqkYFXzVKNI5rr3bQqmZa252ogKRzmG7WI5DNwK2tjOLOeg9zu6W6wT4JfJxodlQaMlW42pZMAd7VKG6JeFKiSFlm+uzYWFQ9j4xG5fYffLfa6en9dAR0BHQEdAR0BOZ1BGwvrxLeobadaip9lv9hdgApHV/kf3ATt3gtCwiHXFhsmsEN4DzSaFPoYRRAr08625OytC0mseHtkgy/APOJmNT5nXCdHcENOqS1oqsMdk/gZh3NMpYuXiyb1q3HzXbAQq458wB9cajvndgIBhZ5pMvGwoMSDfcoo41QS6f0dsPAIuuRl/mQdvvU/bLi4B7pjMTFlcrCZdYuKYC7Hfj3tpddJDs2nikxt1u8KM3jCdWp50wkJnGo8j/36X+xfD5NeHfOlrXyqte8xPJ+ekMdAR2B2kbgwd9vk4ce2K46jeR/UdvOZ6A33OxQlQnmfVtI8M5MOzVNIn74569WMIxOtJ+99sKTYj1dhRvVdze9ZnPZmnnmYBONUc7cgvsUb198PBOp+2brArIC7/7yL/8SsYDqDg5VtJOnm1RDQ4MEgtNT3k10jIRwU1XgufCH34FaHOUa1WsT9Ufl30KGd5NdJwpMvkhTawm3Fsiv4il/1NWyfUKIlp8Q7OWhlkvCwc1qY/yqgYRW+o/h93c4PCrh0YiMjo5KFCkyUUC8r371q1Z219voCOgI6AjoCOgILLgI2C6uBt7xMAHKlCut8RUTujd60PIFBdhyBHd8j2VW+Iy/93YsiR14PYc01hwyDjyAZtkMUmFzYalzAa45AduSu6UhMCBN9YBlsSP4mz+Om3RwhMXaMZfD2tnuliUdnbKe8A6GEnZHTjxOl6QABhNIjbXRfRZ17Pxck2QSEk8lJOfwoPQI4B5uyJ0+Oiyn7XxGWnfskNPjWeG3hjS2zdqd8gLm9MLLL5ZD558nB5UCf0zSmH/nkhVS5w3CaGNUPnPLJy2fYxPeWd5Bb6gjoCMw4xHQ8K6GIV5I8I5A7IMXrpGHu8MqTZWqNba3/fJp5fRqtlHc/fnCI3sq1rWzEkazHh8NKorb3ft7Jq2dR+XdI9e9UWKwX2ej2+2TXcPHnGvNvoqPwcp8ZmobK/Duve95L0BdUJqamqSttQ3PjQrc1QPm1bKZgM2FlNxydd5Kx7IK+NjXRGCvlvOfel9Y+FSpNLQyFqEl05tr1azGu9rxagnbWLMuV0jxrHY+lfYz1tDz614N01nTFmvRVYo3FYopqO3UUdb4nlQEC3UCvOHhsPT19+N5SFgH79av3Fop7Pp9HQEdAR0BHQEdgQUZAdtFVa4Z1N9gA/zZoVrjw/CvYCprwYeWz6gjZ5pX2JBWC1NaI52W5VcI2LC9C1DPno2IxzEKk4huJN12odZcL/rsEZ97DPuMij2XQlZuSlwwoFjauUw2bDgD4A5QL5cWN+AddX9xKPryUOo1It22HnXqnFgvOJEFk8Wam8YVQ12HZXkE9fYO7RfXk89KZzQBNR5KbiDtl9kye5EJcOTC82XowvNk10CvDIyMyBjUeEuWni7tbZ1YE8Tk7/5j6oYVC/LC0JPWEThFI6DhXQ1P7EKCdzU8bN1VSQSswLsbP3Yj3GaDCtY1NNRLMyBea2ur+PzHTUSmG1iCIbfbes071uFwQ223kBvnv1CUcZznTMc7g7uwfCyUlkwmaw61ZvPYjXifbNhRbg5U7NUS4MXjcZUqOzg4KP39gzIK5d04fr7509aLU89mrPRYOgI6AjoCOgI6AtONgO1l04B3NmN9ZEN9Oztqx9kI8GhkcQzeKbKnEB/BntLk8X3+G4o5oUttQa2nSudhS4ekkQYbQ9JtWJy2XvE5eqCs6xW3rUfcdrjWupKyYmm7rIb5BGvoeWFgAbsKmFUgrRbrcB+yHDpjY9IeR+ot1hQOGF0gMVZWrTxNjux5QVK7d0rb0YPi2ndAmmMpuNRyBkjnxZq/Cym9IxvPENdFF8gg5rHt+V0yGktLc8dy8Td3iN0VkBtu/ex0Q6731xHQEdARmDQCOm1WXyALKgLzAd7xj7gLxXL5bEXdRZBENR0B3kJu8x3eGTE+bpYx06CRcKgYEJmqr/l6jhc6vDPddq0APKbPsl5erdJoNbybr1e1npeOgI6AjoCOwExFoGp4p6idmXKLdNaCb4UCeERyKqsWsI7PeCiAZ2TVFjJu+Qrgn9qRnTG9Fuu7AtxzAuzZcxFguT5xA+C5HUdgYjEgfm8MNe8CsnJJPYBeVALuHNJtHRgHKbhYH9YD2C06uF9szz4hgfCI+FlbF5kPAbjGpqNxqYejfEsSLrMokRHKwewC4+TyaaT9OmQcw/egfvZIU73EHDC/yKCuLuaVsHsl07RImpeeJlf89HszdSp0vzoCOgI6AioCGt7pC2FBRWA+wDtD1QWre4uNKbCuBW7S4IJDbDW1/SyGqKrNOJ/i9OK5nF9pvTVCo1qZJVQVnDI7cT581Apo1WpeU+mH82eKsZWWSiVrdqwa3lmJuN5GR0BHQEdAR+BUisD04F1RJArQzajcYaj5VA28ggrPIHakdIWb3Ey7NUV/x14+fgOcRhM2pLTaJYk60GN4jGCdHRaPJypt9UlZXJ9CHbohaa5PSGMdFHdIfHEA4LUBzp32/A6x/+F30h4ekhBSbSnLI2d05aDRYxm+TBL/zkPJR3M1pvJmlP1GHqm8MbjXJnGjOOdEyQ9APck7Je72y1CgQZL+enn5nmdOpdOvj0VHQEdgHkZAw7t5eFL0lCaOwFThXTPq3bW0tEhjY2NN0maptHOifobVmnSG6g4pAwvUiIHHy2O1UtNvtq5bzsdUPVo9D7M1N3McAjLThGKuIB7TTMfHYzIyMoxHWOi+yqWvCRYNBalRYzCNbVNIq2Xja+Z7jY0wevEHxAunZo/HY/m6rybeVNTRyXUMRaBZv4535GnswjaOenOEdoTg/PwxhZXHx/OvPmN4pjKUx5bAcQSRNu/FfFmPshbXiIZ31ZxRvY+OgI6AjoCOwEKOQHXwjuAAlYPQAAAgAElEQVSN6bEF2GbkxJr/KTwXZHakZgR1rHNHZR0xWaFcHsvhKYVeEdMrku0Z/ahh2AfqdiOd1u6MA7pFJGAPS3tjEk61gtrXDgn5c6h9l5Kl8UE5e9ejEvzDL6VzuFsa0mlBKTzo6tgdoBxBHVV66JdJuzTaUKskDoEntYbCQ91CxA+ccczhkj5/nURcXjl38MhCPt167joCOgILIAIa3s3gSaKJxIPRHukdrq7W2XT3n+jQaFJxcaijJkYZMxi+sl1PFd61tjarend1sHOvRc07Q0Vn/XwS3M0n8DWV8zXfwJ2prDOBzVSOZa62pSLPrIs3UxDPTCcluEolUzISDkskAldUPpD6MTIyhDptQ2rJ6cIdYzUnKNiYvEKHNrY0FrCms6vH4wUMo2ubQ5qbG5Vzs8/vF7/PJ348s44k60m6PXRMrj4dnPPguIR1nGsEc+0fGFBurlzME8jZ8EihsHQkEoVqEO5zBHKAi/w5h8rWCowrwIx54DmTTsIZTqSxqUHqQyEJBHxqH5/Xp5yn+TuABaptU0xh1/Burj5BelwdAR0BHQEdgbmKgO1l1bjNEnMdT3EtOFUU8mILJEwhMNK5QsU7xflMeIe1CV52mPXvoLLLUaFn5tia6jyVUlt4oB4dHWtVoyoP6a6ObBRptRH83U9JU6NdFnc45GzfsFx64F5Z/OiPZXH/C9IEx1mOxeGZGst/ZVCrL4t/pvA6tXc+Tgvdm0JAQr2sEyYcpH4Q3yWw81CgTsbcXtk80DdXp0qPqyOgI/AiiYCGdzU+0QRjH9q0Wd68YaWsXNQgf/LNe6YEycz9X7a4QS5cv1I+c+8zyrHWSuO+1y9dI4fD0bJjfnjzCrnmjA7V7x2P71but2YjKGSbLmycbh+VjlPDu0oRqt37BqisnfvrdGZGcGcqwqbTz1zuS1BlqvFqNQ+lNEMaSBjKuqFhQ2G3b99+Odp9VPphrhCPw30NVm2ZbE4a6vyqGHSu4MRqqNQMd9biRiDmBZhLYb5ZbEOIxsaajQ0AYCtXrJSOjsUK4rW3tymV21Qdkg1V4Lj0dPfKvgMH5ODBA9Lf1yeRsRjGFPG4neKGym58fEwicHzLY1HtxGI5j4U+FXgEj/6gX90lV/ASSr0ETCVSyZj4kL7i8bhUH148+31+aWlulWXLl8ui9lZpw5wDgUChDuXxGomTnRMN72p1xep+dAR0BHQE5i4C55xzjjz55JNzN4EFNrLtwmoMKwr7mKmyqpgdmvmsfjC3IcDD32EzI1ap6AzwR4daQ12HTAb1rArlHVf0HevHlOYVS/S4GVcOcKGlKs82DgPbUTktuUfeEX9cLjr6e1k9vk+acsNYc8CVVg3Funq8dwhSh/VGhvNlGi3eQok7NX07tXhInc04URoF6yM7pptx2aXfG5BhHMS5o2HLZ3iv7WOWt7W6YbYe7rutuFlbF5t0F3f9EqgUUf7H3SI23xKr3evtdARmNAL5NG7exw6qMVKj3ZIDXC/bxmBA2d8sznCo5vM5Pf/pmvdZ6w41vKtRRAnG3vmSVbJh5aITerQK70ywduYyfBnGF0uzTQXeEcD98M9fLTsO9MrGb92nuuBr12xaLldtWHpCv4/sOiAvu/2Px8bZ/s5L1dw/8pNH5Jatxgdnqu32q14i1523blp9VBpz4cE7w4J+Ibb5Au9mwzl2ts5PrRxqzRp7TIvt7e2VHdu3yxNPPSlDIxEAr5Q44LBG5WQ6haLOgG4erwvqMxfeS0JhV75mnJHhwrRwO9JkAb28bsC9jISCPrWuJsxjX17UexwMR6QhFJALLjhf1q5Zq0BeXV3dMQOXyYxcCA3DUAc+//we+cMfHpLdLxyAc+uQAnMeFI12o34MV8y5XBavD6pT4/M3QHmXBpwbL5wqmwTrWiQ+HlavT9acSGXxoRYNr6OmxoBcuGWLrFmzWpqamwH5DOOZSk3Du0oR0u/rCOgI6AjM/whMFd5xe7Zqgd9Ux5tvEbSdXw2841EAbClVHf+aF1RzxwidqcozYJz6C0wDMN5LUyYX6h/HQ6GAnqHUo+Os0dgH1Pm8IalyZwu7mLspyGcmuBbUeQB5nfEDcnX/7+Wy8MOyPrdH6lKHxOZKIE2WpU5w0xDLiWAeNhRK+sdxDYd7xfHwY9bmhtjOJUml7kNpDyj8klgX9eMmYczrkQt6uy2fwhmBd8t6JF8fxcSMeZc2m9MvruZNcMYF/EgN46BwAxeGG7rpCMyLCCgFLa5J72KAu5RkIvslF+s9eWoZfP6jEA4cqD141vCuhleC7Z9uq2Fv1XdFyFYKt0xoZvZKeHb3/h753LatllJmS/c/0BuWH+84YHl/c1zO7bPXXngCvCuGXWNQuvxyR5f8dNuhk5R5JryzChvLRdCEd9Ppo9KZmUt4Z6iLkHJn4cs+j4P1uebSRKFSLCd731RSWT3W6Yw10b7Faq65nEctj810p+XzdNxpo9ExBe2eeeZpeebZbVDa9SPttB+Lz0IdGUzaHwhJfWMT6rw4kEobxyt0xz35aHwAdUwj5XY+nwdwzjAnYaq5KkVTWAyn0iko+diPWmer1zMAcVS2rTn9dDnnvPOkuampIhDr7u6WJ554AvN+TrqOQG03OqDmxkZ4x+ESCSw+1UvmhI8VzSk6gHKvlT9bTtxh9geb1JyZNrv5zPVy7jlny9LOToDNyuYzGt7V8lOg+9IR0BHQEbAWARN+1QqCTaWf4m2nsp+1IztxKxMSmq+asLDWxz/Vudm2VJM2y1GA1BT4MmBcnjXtTMJmUDpjKubfeUAw4Rd3qNoMZ9lCQTlFzQDKUAAvT1m+aVsLkmbPYa0CtRyLgOSZwlpUJM8Q+cFsAimwCsKpmnouuMmG5YLoc7K2735ZnnxOgpn9GA7wDip+r8Mt9ekxWZlLSLs9JQFbXJxU5XGaDpsMY321D131AN4l7B68jnq7uZiCkzFfQFyoEfzOo4csh3hG4N3qQ5IPlVfd2dz14gx2isNbJ9lEBNwO8C47gbLJ8lHoDXUEahwBflahCOV1moehTGYc321iPScPEvOIc/eqGg8uouFdDUNaK3j36VesnzIUMw9j//uuVKmw5VJOqXhjK33PaghMKFXt/hynnPLOhHLFarxyc9LKu8pnioXyp1K/zl2AIJV7nl9bzCdwd6pAu9IzbCrnmEo7lUbVWn9fv2zbvkOeePJx2bd3r0THxmFGgZTcggKNAMwLIGUHpGI6aQogLI1nnw/qM7xW2nx+LFhDfqSpMl3WqA/HWnghKOk8MIGgkUQWKrg8Fq7qGQvpeAwKOCyOmTbCWn4O1Mhrb18EKHamLOlcciyVtnSso0ePyqOPPQZ496QQ4hXPm9uyzh5bHuPUsjmcbgkEjdIAbIGAXzasXy1nn7VJli9fpuriTdY0vKvl2dB96QjoCOgIzE0EpgLhprJt6dEUw7hKqr3ScaYzbq2jWrXyjjI1gDM6yuahkFNKOXUnkGq7Arjjk2J7/A/XQjSqQl3eLG58qz2x3sCNRfU/3phEF0b6rAH6nFDK2TIwqsLrWRffL6TcZlG9jpuwVp4d8M7OtFm8n/PDSdYmixJHpXn0WWmJb5cQUJzdnkZpkaR4McCyTL+cl+qSjXCvbU0NiCcbV+NncfN+H2Dkzo5l0rtytXhblkhTEGutbAwoDzXysGaye71y9de/ZPkUzCa8s8FUwxFYDHi3RLLRfQAiyHYAsNRNR2C+RsDpaxRHaBmu05xkRvdKLm2IB441De/m66k7Pq9awDuCu49edrZQ2XbhHXdaUsUVR8aEY+VSWR9+2wWqlhxbNcqz4v2nkipbPL9yyjvzmLldaaps8b6lyjuzBt6PDrHQvbV26ivvrMM7psqarqjWojd/tqJr51y545o19haqYnEqZ9EEeNyH6bSmKq9cH4R2sVhMenp65MGHHpIdO3bK0aNHVN244ubxhqAwC8K8wYH02Dgg2xigXgrqshCUoAaUY2P6q1vVlXPAhAJqO6SPEtzVhZD+Wo/UVdQ6rIMphc/vhbPrmMSguMvyrjcb4B3HTSbix5xrCfDsAHihYEjWrV8nq1atkiao8MzzyffpEPvAAw9Acbdd1bgbH49MJVzT2pbwzh9oQl08jpmHC60fRjYtsnb1KjnnJWfJ4iWLlVvtRLBYw7tphV/vrCOgI6AjYDkCtYZXVhV05cYtlzY71flVAnkzAe9q1WfVyjsF7wo3J6mkyQHgUVWnJHGGmk49k7wx65VPUMjlsirfFWsYKPew5sjacGON6xbc0LOxxi3WLcxftfGmIVwl+GAXaWch/1bVy2N6bSFVV9XJQ8kPKgGzWNvmUEYEMM+b7JMmCWP/QazVs+oGpwv4bl1yr1wauU/OSW6TztgBCUGFB197NcYeQMinzrxCYq++Ts6//GWyfkWD+Ng31Gs2QMKxWERazj7T8nU+m/DOGaCSqR6hiEkqUkbFZHnWekMdgdmLgNMPgOdtUJ/pZPhwIX2+ML6Gd7N3IqodqRbwjoYOj1z3RqWeqxbgTTZ/U5nHbeYC4JVT3nEuxQBvImVfsfLONLXgvlOJ06lc884ORRAVaVahltVaWtV+HmZqPwJHHudsK97mm7PtTMV3on4Jt/ggpCttJvja+8JeeezJp+Spp56Q4aEhtb3ZbFj5uj1whMWd4GwGjqtQ4qVSSWXo4Hajtkmhsf6bC5CKZg4+H9RoSJMN+gOAe15pbGiQtrY2qW9oxPtYxgLmJZJJGYTxxXgsjsUt7i5jTELGcTjEsn/eETObmudYFFCsTVavXq3qytHpmdcU3W+3PrtVHnjwEaTKHgHIG8U8TzbLmKm4G/CuUaKRfrUIcLrgWovafS3NTfJSwLvzz9siDUh54VzLNQ3vZurM6H51BHQEdAROjMBkcGyi9yaDVdOBd+bMKsGwSkDPyvvFUShW6033mNlvpfEnuganpbyj6g2NdelYn+5YqixfZ0ot69yxbl0ON85wQ5HriTwlcw6kqmYi4sENwUzah/IcAHgwhaAyT1COhq5WdvzTCXBHhR54nKQL3lNqLCjwcspC1hiT/3RiH/I9VX8PkDCTGZOQI4XyWkPS2Ii1Ts4nMdTQWht5Tt44/iN5eewhOS32vNTB7AK2X6rPPbmg/Hjp1fLYuivljC2r5VUXnSYb16A8SQDzcaFP3Chd0sSavdbarMK7pjMQY9TrG9pmxF43HYGFEAF8t3Eg1dtZf5okux8ExC9Si2p4N//PYC3gHY+yGOBVSiUljNrU2iCfuG/rCTXiCMOuXNVx0uvFfbO+3LvueOjYfgRrH790s2wbCJ/g8loaeasKvnL9lVPemf0XA7xyyj4T3nHepmGG+e9yir1ysZlMecf+2UwjjWqvuLmqeedyuSf8Yl/uWBYqvGP6oAZ31V6d09uP8KucAm94eEReeOEF+eOjj8tTqHE3OkJzh+PF6wxw50OaaxPgWlKioyPoB4tfAGeq7Qj1TMWZ1xcExAqgTp1bfFDb+ZBe2wBYt3jxYulY1AG1XCPAlktBRCr96AA7PDKCGnQwukhlAPMIGeH+WgLeeM3wQXjH1tzcIuvXr1cALxQKyd69++Te++6Xvfu6YFYxALhYIn+fXugq7m23OwEog1AiwsnqWB091NjzeJVK8NVXvArPpylgyS8RpU3Du4oh1hvoCOgI6AhUFYFKYKy40+mCrGrAIMevNMfJ5sX9K6XOTnaM0z3mcvO3eqKqgndKPFcwiVACOzrHsvSc8bc1hzTVPB6Q10ku70bqAW4Y840U3GGdSIe1j+DRL8sW18t4xCWDIzZJuUKSRk06w7jCphR3VNGpzFuMleUaBOOwvF0OgyFz9ljBXvjG4nU+qMcj6EthXRSRtuCgvP6KZbJhTVD2HsnIt747JCuGDskboj+TSxKPyuroDvFnopJCKq8NJUeezzfLd+vfIvd0XC3pxnppb/HI8k6vnLG+RdZtAvhbJ7KlxWpkRWYT3tGkAoRR0gNPW5+g3lJHYB5EwBFcJs7GdZI8ej8+3EWlhjS8mwdnp8IUagXvOAzB139fd5GCVFNJJTWnOBmkKlX3rfry3Wq3iVRx5Q7bCsCbyFm21G22uH9z3nytVBlowju+R2h302+2yg+69kjPB/9M/Ry6+a4TplrO4GIy5Z0J3aZ7HhcCvCPEYL272YZg0/0UG/O25r451bHyUG0J67tRqQU4xIcZHyr9plJLcKpjL6TtSwEe01OffOopuLI+LM9t2wkIR/h0YnO5vVJf3wIlnV26UVOOfRDouaC444ON8Eq5yMJB1kvnWY+hrPP7/bJs2QrZsOEMZTZBdd3w8BAew9LVdURGAO7SqRygXRy/B9IST9pxGodUjTwztZmLZ6bHEvwmkEprtqamZlm3bp10dHTIH//4qGzdsUvGonGo9tjnxPCOc2dtnFrXvZvoOggi1fe8LRfIpa+4GA60x1N9i7fX8G4hfYr0XHUEdAQWUgQmS1ctPQ5CsFJzB25T+nrxz1ZUbOY45fo2+y+eS+l2k82rmnNRmmpbzTFXSte1Mq+q0mbVzUUjHVY1Be4MeGcDfGMdOgK8rKpdh/WgeMSBtFWvA4At0ydrVrrlqteFpLPDKwN9ebnth/tl72CjxG11kNCxbi8gHaR2hHVZVULPSMHlz3bktzLFVXliFMYWWwpLCtzQRI081tFzuMZkVWdS/uJtXhnuekz2bLtf3v7nn5CPfeKA1HX1yqujv5PL0s/Kmth2CaYiKm02i5pxO7Ot8j3f2+W+jj+VflczWCM0eTiO+oactHTEZM36kPzsH1qthFVtM1vwzuEJQb20GIK7jKTD+yzP78W0YX8sJ2NJkVa/XYJgxF1RehjbpNlrEyyZ1Xu87kaSUHACDi8JmReYtSjtG8mKJ40MFyzJA6Gp1brmCDEkqmTw+YllcjKcyMkiv0NCFKSWTxaxNqkFspWGdyefKBsUHMclHPP4RE4X+pQemhWAN5GJQyVzBwK8F979FgUHTZXbZKq4cmEvVsIVK/jMbcv1Z2UMEwwyHdYEi+yzGN4Vg72JoFu5GEwUF8aDEFD96puma/B8h3cEUlTdLbRmzLuy62a1x5UdGpY86rXZAaOyixaJEy6fNqREEPpMlKpY7VgLfT/+Sk4iXZXtMZg7/Oxnd8qOnTsmPKwAfs80NTdL12HUgyg0mlawJVHjjQq8YKgFqrqghPwAekw7QfP5fLJp05nqixBr4BHY9fT0KiOJHjwiUaMmXTwRkFhiHGAvrH7m/GLjKfHCpZZGFU48mIbLPgLos7jV1zcALKJMwYH9MhiOYr9kRXhHpSDTe2NjcEKbhUYTj2CoVd71Z9fJqpUrVFxKm4Z3s3Ai9BA6AjoCOgILJALVpqEukMM7Nk3beVWkWKqvlaxvR7JmgjW6wyJFtqDKywPgwSgW24DqIWPAmRmQVR1pedvrF8mqxVn540P3yKMPPyx/c+P75Ie/GJdfP14nCfcqGFNgfY0sADvoHN1es3CBVXRQudIql4qC4o7puMx2JSxEOq5iLdwngXTcg/J37++Qvl2/lju//wWJIxvgX265W37xx3rp/uNT8orEE3Jx9hlZF98mzVlkE0DGl8I6alu6Xe7w3SC/b3+H9HvaAPU4LNZqNpYQiYoXNCV+//yDd+76JWJ3emAsC/Oy8YGFdgnWZL68DJPM1kZvuI99EvTaP5KTIdxTPq0exm0wP3myNwMwa5dVQZegUqIcTQI2o5P+eE7qvXk5r+Nk87dyE6XPCsd9oAslbOI+Ob3JJss6TiwZA24tKcDobMopKXwNc8PohVUbUUlavIW6kd24DMegTB1L56U3lpXNLW5ZUpcXLMNP+abh3cmnWMM7fPFlowLvC4/sOSHN1VTnMb2WqbPLGkJyGF9ATWdZArAbf/WY2r/Y2KFcam4xwPrITx6RW7YenPQDV6ySo/Lt1kf3HHPJNVNmN6xcpPogbGP74IVrjplmcAzOtdRwojh9thikmeCtuCaeOYdS5R0h4U2v2XxMuci4sU0Ur2s2LZfrzltXVsE31d86Gt5NNWKVt6eCihBtJpWCkR/+SMbuuENyAwPiAixq/eS/iqce7qcYeybHrXz0828LE97t3r1bbr/9djjLbofarfydOta48/tDMH+IyeGDe5RJRDDUrGq6seVZ2BlKNh9MKVoaQzCicEJx51XbLQFAXYPadIS2h7u6pL9/ACmtIzKEenoDeMTixgIjh8WwcY/HqG/Hf/PHFFYkRo0+pswaN9mZctrYgNp7qKFH0xa60bIQdDKZQvrtOLanU234mPKOikB/sFH1Gx8PQzXI4zRScDn36Ta3J6hSirNII+a4EzUCzte+5rVy7ktfIosIlwuA09xew7vpngm9v46AjoCOwMKPQDkDCx7VfId51c7Pdl41f4cN0wnjoQrNGT+pZy4WWHmO6vtx8TjHpKU+Ja+7rFkuPMspWx+9W35/9zdl/+69MhJOyw/vuF1+/OuI/G7rUok4NsL1FbQCawPlJst6d4R3ZudwoFVptarWHW4oZvLi5hqEbrS4yajSdyUqdc7d8t0vrpYP/enbZe/OP0hToEH+74e/Lb35LfLgzx+RTfEXZO34U9IZfVqaUHuPtfUykDjtk0VyX9118kTTtRL1t2B9U4CGBINcFDEt9wlrUIfXzGwp715M8I6nQXmeFBpPjfI7wWt9UQAxnKM6wDc+ilskYVOQja8Pjtlk10hGAi44E9u9MjLklf3OYdysRr1k9LW0zi5ntRmSN/q4cf1bptqKej+N63Rw3CZP96dlHNfj6ka7nN1+olwO97RlZNQl40NBGWmxS7MLIgdc1DGklHfYofzEBbw7kpJIkuMjQwpw8YxGp7QHRakCT/Wm4d3JZ/hFAe+KVWWlISCYYjPrvNX6Q1AMw4rTYWs9zlT7M4FcMVScah9T3b5aF93iceYC3hFs0bDCCmRaiMo7Kt9MV9CpnlOr24e//R2JfvvbkuvvE/eW86Xza1+FZX3QUkytjlHNdvbeXkkdOGioAFeskBwMG+a6pVIp2bVrl3znO99Bjbh9gGmDCpgFAvhLXdQaGhuVa2pkNApTiR5lMqGUjFjcqrRZqNcI9oK4G+wgoAVMq0P9ufb2dlXjrhVuqwR3/X0DUNsdVbXtojCiGAMIHI8lsNg5vrhJYwXCOVBpl8JdbzbDFc5oGdTAS6digIQNEgxiPIK7NMEhFX4u5VRLeMcuTYjGlF4WqE5hPzaCO9boYxpwFukdVA1Ot1GB6PEEFAjkHAkIi2veFfe/eMkqufZNr0etvjUnfR40vJvumdD76wjoCOgI6AgstAjYzqsyOYt/7KEgUosAOs0yv5UNAMThwk26LNxegyNyyZY6ef0lLXJkz2Py0x9+XvZsfwJrmkEYUuRly1kXyXve/0n57p1d8sThtRJ1bsa6BHAMAMWB/lnnTkzlnYKEXJsUVH/YzqFMKgDvQPo4Bf7HmY9IR/CQ/NfNq+S9b74CpUa2ih9rhLe/89+lZfXb5Pbv7ZA6lPeoi+ySliRq3mXHwBrtUAk6ZNDRIIfrL5Xu0AUSs/tVrb08qY26e0kXXMC7x62fYQ3vrMfK6pYEcIRlZmMKbL0vbwneRRLHcLPsLsC7AGjdHvwb2k1ZB2C2tM4mIQA+QjQ2gj4q9bDsLdv4MeAV+buDaRkFpCsH77hNAh+JwTGHEo42+qEW5Vo5bZMWzL1rX73sycLABdf0Kr9bFi2L4rKnI/Oxso5Ww7Mgt9Pw7uTT9qKAd6a5Qunh0zzirx95VL38+QvPV+YUxY3vd+GXOM0pitso6jo93B0+6fXS/rndtfc8IL3DRholQVm5cSb6NHF/qtqoXCudG/f51tP75Z0vWXXC7nfv75GXLUaqmvfk1K/iDYtNOEwzial8qieKDccvjRf75esfe2DXVIYo/4vwn99esY8bP3Yj1DxBqa+rB6BoVo6XdaE6gIXJYzJRx4aJw8T1DZxIB+W6IAs1UxaKo1qkzTricXGNAXYAliTR70y2WYd3518gy772NdTgMFSvc9LoOJpIyPA3viHjjz8uNjiPBi69RELXXz8n0zEHJbjrBVD8KVJl77vvXlV/juDL6/MDggUVIGNzY7FZ31CvTCWGBvrV2rGu4cRKyQ6kg3poZBGCwywWIKzD2AIjiRXLlwPedYgd0Lavtx/gb0ClzNJsgq6yCaYHYOXgxp1mKvVo6sC75VxgMDU2A5CXSCYkHIkBxI1hNqg/g7HSaRhZIG2FijumvjJthrDPj8UGFXfRKFZGaIR3hOEebwivZ5UKL5lEPxjAhG0ZOOaaabM8VirjMumkctK12ggH3e6Agpk5wsAkUn8L8SvXB7e/+vVXyflbzoWJx4l/CzS8sxp1vZ2OgI6AjoCOwKkSAdu51R4JJEc0pSDjSMExEqU16DDvdEDJZuuVTevc8varl4gzuU9++M3Pyvanf4sMgmH8jcYaAjchF+Hm5N997F+le7hFfnZ/VA4nzpGo/XQsK1zIjs0rA4ycgndcgvAHPDPTgG6yKqUW6w+sL1jrLoNtFGQDvHPlw7Kk/pDc8s+ny/uve5V0H3ka6wSvXP3mG+XsSz4o//nVvXCgbRZ3KiyhXLe4ckmsU9Ar+kg5/TLsXCZRRyeOzQHAAiioavsB7hHeUQn4xHFwVClyGt5VitDU3x+J5+Wp3uNq0VbUgl5Rb1eKutK0WQKy0bhN/O68HEWNu/3hvDI1XhFyygujhvKu3eeQYdS5OxjNyPpGlyyrF1Vrjoq7MPZ9AbXs7FhnswbeEu/EtZy37/XJ4VRCOpozJynveJTsD5e+aqxjF8dHJ0F4F0CZmjGXPDmUxHgiy4IOOXtplUB96uGcF3toeHfyaXhRwLt5cfXpSdQkAnOhvJsM3jlRGyz3u99KLjwq+bPPlvxFFwFWVAcJzQA5AWRyW7dK5oknxQbA5bnmGklDMZUHbKlpQ101O7n90c4AACAASURBVFRWDqQUOrAQMVuK6ayo+0UIU6t2gvJuPsA7KL48kYjs+4u/kLEHHxQbFouhN71JFv/Hf9TqkKfcD51mmbpKg4qf/PTnAGtHZGwsosCY1wcIhUUr4RPVdnRzTWMh3NtzFDBsXFpaOxTgUn/4obijAYgd4MyBBSvhmQ9GFSGUCGhrXyTLli6VEOB2eHRUudjSFCOOGwVxOMqmAOYIc4MwsmhqapCG+jrUrKsHxDtex5EKPMK73t5BOXK0S0ah/IsD+BHkpQDIFDQDcON8Cfs4rQwWLUCOCvBRVecEUKPCjgo9LrjHAQ4J/nz+IN5zSzwew4JlRKW82pgCg0X6VOAda+bRXZZzYCuGgZOdmHOR0n3ZZZfLaaedeFNEw7spX856Bx0BHQEdAR2BBR4B23lVHIDKmiWJoOs9wBZMtOAwgRTZiLQE++SNSJF95Tl51Jv7gfzyzu/CyGpQcnB19Xic0tneKde+4Tq5/q1vk2e2HZWv/uB52Rc+XSKeTRLPNSt4x/RUO1VuLKkHkws2G+rSqTp4HFuNT1lSCtAON/3sWL/YjP2cMiBLm/fLp/52nfz1DZdJTxfgHerBvfzyd8o1/+dT8vef2S6x7HJWGxN3NgV1EwwwCObgVksQmbAFwCJ9eB1gEGsZewbjou8sYR7ezzxp3chAw7sqrq1JdiGc6xnLyxOoV0dDh1GYrdW77bKuySGtQQN4HY4YRhR8nTep94Vh/hCwSwJA+BDeG0PGyOZmt+wtwLulQad6b+tgSpq8AIFImW0GEEzhNe7L+nNuXz0UeU5ZAQfjiRR4R7u9shv5sU11x+EdTTAGUEPPjmu1Huv87Lgh33P4UjKCTBRkyspKgEdz3kfGYOqCS/ElbajTjE0nStWtbVTnvjcN704+BxrelcSE6jhTKce3Sn+e68u4eD6zPbdqYsP6fKV196YTw/kG77y//a2MIh00sX+fOLZsEdd73iOBTZsUALGSZlsuFp7DXRJDfbiBH3wf9tiN0vGhD0n+/PMlC1OCWgI8O8wJ8jt2SP7IkROmEYcqywnI42lqFDvMBuwtzao23XTavIN3AFAuQKueT35SIn/4g1pghq68Ulr+9m+nc5jT2jcKmLh123a5557/lee271QpnlR8MuXzWP03/JEP1bVJc6NfpdMODg5h7i6AtjYAL8OJ1otUUZ8PC0/c6SaA9dNhFiYqLS2tsggps3VQpMbjSTna3Qf4dgAgLqXUfVzaBAN+aUc6bTvSh9uwbQPUfVStFqdVm9dCBPDvEEwyDqFe3kFcs91HcN3GEwrc8dpnPTsq7AjO4rFRZZoxPjak3ncDQBLscbHugCpwfIxucLijGfSq9NwR1OtMJcYkUNck49EwwF28UHfPWogDGMtJ4MjUGnxxIDS0kobbgXp3V111VcHE4/g1r+GdtbjrrXQEdAR0BHQETp0ITAve5am8S+JGXQbgblg2rEzJDW9YLPG+nfKdW/9eDu56Gn+bx8WLm4WdqMH7pmuulevf/v9JW1urZGJu+ZdP/o/88hG7jDovkIRvKZRTTmSnQnmXIbUruMwCzingkXVDacebgYrRKcdZqu7yeORsvPlo3Nx02vpkRete+dePbgC8e6X0HXlOrVU2n3+1fPimr8qNNz4g7jTGtzcLVi0y7qjHutsvDclhqU+HJen0StQVkDjWXRlAPUcOfcPFNof1DE0xsgtReYfjsPusG23U9OqmejFOE43pq8miuBQOYxm8aySt1HODiaww7ZXwjgo2wr3He+C4iwukBSCOyrsDUNRRXReEyo5mENzHhHdck3I78DylvOP2bQB3jZ4TX/N5sW72O2W5LyHtIdzcxmWfRIorvzaFnAZcZr29ncMZafDKMeWd+RoMZKUV13U6zIwVXKOhhIzicxPFfKi0M9sgXGaZAbO+CfXuMA7r79W62QDHbU5kRTmmJ0KpZl75NG7ip5nNc2LT8O7kaGp4VxQTgqabX7dFfQG9/K7fyP++4TXix5dgmlLUEkBVc1FzH9bMO3NZm9B99twVbfLRy84+5mZbbZ9W9zPdeZ873K9Sgc3YXHjHnSfAzuL+THMMGn5s/NZ9VoeadLvZhneEEG6kVE4E4nI/+IEkfn6XpJ5/Hr/w8If8pS8V5z//s9QtobvTxIVr81DX5ZG2iQ+g5JGWa4cSymyO7Tsk/uMfSfhnP5McazJCddf59/8ggrTODGCeohw1aI7ntkn061+TyN13n9SbfekycZ1xhnhe9jLxveFq8bWcmJI51eEng3dZpAer48Tihwo4R12d5Arx4Tg2pCLbsbhjzHJIJ87jL6gdKrJapN06AC5HHn0MrmQ5CeJ4M0ixVn88ASxttVY6ThI0AqYD+/fLbwDufnfvAxKNDChgyhpyWdz9ZWopGxeZARhSEIIxFdTrC6lHqWm4C+DOh0q2VNz5vEbNu3Vr1ymjihhSYw8c6sNjAGq7PnU5ZVFIt6W5XjadsVY2nLFBWE+PSsAY4s27giawo6LPi9+J7M+NdNqcUs2NyeFDh+XZZ5+THbvhKjtwBGkmWKwX6s0peAcQ6Q82qWcv0n+NtFojDZdpvSMjY1AIegAKcVcbNfWG8TNTbuloG4+lDIdaADjDuW7yZrjrNqM/L44hp5SJqSSsutB4TJXa1a9/vVwO9V1xmr2Gd5Wipt/XEdAR0BHQETjVIjAteAe1nc0Wlo5AWF5zUYO8+oJx+dlt35c7/+cbkk6GpQ5/o9edtlyuuOIieSMyH1asWiuHcFP5Z7+4R85efzHWQn3y04d8EvGixlwe1APrmjyABhV2KmWWMjs71wVYswHe2QHRuEKAGE6luXJ9bYfojzAvr1wFkFlg75ZVzfvk3//mTHn/218u/Ud2AMJhffSSy+XTn/uu3PLeO+Qs5C8mHc2yzdkp++yLYXjhl43x/bI5dQjgLiS78dpexyIZ8raD22FeHEAtVjHO49bX5/NFeWdz14u389I5uXRzgLfJo/cjhuVN2aYyKRo/HEGp5J2DuGGLhGZIKGRJwCGrmwHc/IYRBWvZUe1mlmyGAE8Iz5hoSxZGiLex2SX74D5LkJdVUk6jMaXWBipM11lUgRbklsBxGEANp7wdUG9DsxPK0rwCdd0pv3gg9lwbHMc1Vx7ecT47hjLSh/lwGHz7MdapBXM4Jn9naJlcaCzvyDTgtQ1OacY4MwHvnH4Y3tWtEJt/2VRCX5Nt0yO7JDOy+6S+NLw7Obwa3hXFxARUfCl0812y/31XSmvIpWDZfIB3rE23vC0kN/1mq7Q3+OYE3g1E00Jg98K736IiN1lszHge6o8uSHhnmE/gD3OFlrvzTkkC4iV37lBKteAVV4j3xo+JnaBtgpb4xS8lf++9YgPAy198sfiuP7GWnx1GBanb75DBb/236sGBu5IdN90kdqTlpgC4atFsSPUd+9J/SfS/jTHKNeeqVRJ4+/XS+N73TGvIyeDdMI5zBEpDG1J1PevXS/sH/kpG7rxLxh96SI0ZwDE3v/laQNJfyMBvfiMZKL4ar7tOmt523bTmVLzz2KOPyvD//FDSAGhsrMnnap8984rBwUF58sknobr7rWx9bquqQ0elHBWcZnMgnTQQRNoI2lh0QMG7pqZm1LprlGTBRKL4mJxYMXiw2GUfiwAlly5bppR8h7sOK6VcHLcHEyis4UNa7YrODtm48QxZt26dqvdGd9sD+/bLjp1QAALgsbncHD+EGxo+WYQ74z6o9Hz+AAwqoKTDNTk0NCxPPPmU/Pa396i013L169gPFX1U/2Wg9qOjbTyWVGkzp61aCYWfW0ZRS4/HU1/nK6TjplTNvGQiisfJd+WKj5ngjsrERigTadARHcPnC/vWoS8C0kMHDxQccie+dLZAQUt4t2LF8mMbaXhXs4+a7khHQEdAR0BHYIFEwHZu5RtmJx2KSltFOiBq3vldvfLOt7TKmkX75NZP3Sh7tz0kbkC99SvPkCsuu1oufeUVsu/APtC3hIRa3PKpz31GDh4dlE/941exFnLITx4LyqjrHNStw1qcMA6JrzkWCFMkhQMhtxAgxUFwB7WTQh2FOng2QDUHVXpoORTJyzk4px5ZGtwtX/qXs+U9b71UerueAyyxyxnrL5Tv3Xq7fPs9n5WL4yPYNiDPuBbL01m43EqDXJDeJy/P7oMSzy1P2zvlQdd5ssu3WcbdvPFOWkjbUYCcxxee2+ypAu94b3d8zCkHDwTlBdeQtGeDsqrRJm2LY6bvsQwAmO0NZ+XoOEAuLo2NTS45hHTUMOraNUBRRxfXRVC19XQFZd94Svodhqkl2zpAM18sKAOxnPQ5xmR1ulkOOcMyjut8OYwszu2A2g59Et69gJRaQr71jQ5pQ3/llHdU8j0BJeChCAzpci5ZlTHqm3c5RnEJo05fziMHXCPHxieIPL3BSAHmVV0jHccJH18N70ROz3963v921vBu3p+ihT3BhZw2axXe5QGTUrfdJsnbb5PcCIrxQykXvPZa8fzpOxR0K9fSn/+CxH/5SxTGTYkf8M79b588cTPUo8sghXIcqbPxn/+chczEs2GDON71LnFdeinSIqcvaXbyNz+MCnJ4sFG9NY4aeF7AnXGMSXhG9ZnrrLNk8Y9+dPL6LAVjg74+cQA0ZQGQ7Ei1tAPolGuTwbvBz39e+LBBTefafJYs/c8vysCtX5HxX/1KdRV43euk/a/+SgYBGSPf+55kkS7a8td/rR61aqN3/1oGvvB5yew27vqc9vDD4kJtuNloBGXPPfec/PZ3v5NHHnlEwTIqxKhyK1Z8+qE+XLZshfT0heXI4T24JJyAVK3ihDI0mRgXf6ARdd6MOnM0qGDKrLNQv25RR4cC0aPhEek60gOoNa7SaiPIMzh95WK55JJXqlRZ1qAj7MtmsnBhOyr7Dx1S8IsKuyRAM+eWxLXZgDp43I6pLssBuZqR0q2UelD13Xvf/fLEE48pmKfq3Si7rTxgX6M6nraWBqTH+gHvsnC2jaP2HsxZwKPbWhpRxy+r4B0Vc3StrYcSj0ro0QjHRf0aLpAL16phaAGTC9S2Y4071sRLp2PS0rZEAj6k0ABetrW2ydo1a2T16tPV2E+hnuDvf/97GcQ1NFFbt3atqnt31lmbj22i4d1sfBL0GDoCOgI6AjoC8ykCtpceV/4Y8zKVZRNAPa4rCdnwt9qDG4wb16Tkg+9Pywf+4tUyuGen1AOQXH7hS+VdN7xXMol2ueOOR2XX3iG54T2vkrH8M3LTx/8Wyv8l8rl//bo8/lRGbvujT8brL8TNN8I7cDmWnrPDPZ6OFaYqSU1FFcBT5hEoRIefMzC7RW1dpNoS8mXwyGFNYLMPSLvzWfnuF86WP3/r66Tr4FPY1i5nLdsgv/7aD+U3H/iwbA73oEJvRg67Q7Itv0IGHEtlc/aInJOE6R6UfrvcK+VO37Vyv+tS6XG2SwZrMWikkMIAc4unj2fRVDqPC115l09hDcZHcXM3wQDOusleLZV3nEYWrsaJuEPiSJfGKlDViHN7DPfWkZhhMMHLpQ6SO17JVNolkHnihmNsPerI+fGzm+YkSfQBSJxStRuNxhRce9aBNNo8kDFqNOddqIGYgToPpnIggXUe47NBULcH41C553eiP8yB99eDyYAyvFi62Ej1HsZ8tg8ijRdDMM23g5NFS9KlGc0JhWmcpi+F5sEY7I+GFjPVqoF3rFctcZRfKlZP8nOIVHeW9bHatPLOaqSUqthCHpL1/mZsS9s/3TZjfeuOF04EZjNt1iq8Y/TShw5K6p57JPv970tuaEgcUBf53/AG8Vx9tTihJitt6U99SmJQkmUB70Ivv1hcgFeljamkWcCk2Bf+QxLPPouivxlxbN6sjBXq3/hGSUIJVW0jGCqty5dH6miyr1/cUBKG77pLIju2q0WYc8UK6Syo4IrHy8AVdeTLt0p++zaxrTpNQjdcL16AvtLGccKoCxj+5n9Lrr9P3CWGFYM33yyDn8adDsK7s1+iVG/9X/wiAOJdqqvA1W+Q9o9+RPq/8lUZgxIxB5Vay8c+Ji033ljt4Z+0X5iqvk/fLFko7xxQG64ArHQBeM1GG8L18otf3i2/f+D3uGO4TwEyKtO8KIJLg4osCtcS1tY3NEE1ZpeDB/fi7h4k+yBe/kC9MrCgCs/pQnos/rgTynkB8ag8oyKuGQpQD1KPE4Bvff1DEhlD+jHOtQvXwJKOdrnwgvMABZcp91n+OeDrNgDAHrgoj0KdyWuF21Md2IX6dmPjYwZYxP82bNyg1Ho0tSDwc6O23sFDXXL3r38tO6FETcIIg6m+bgC2DNJevXCYbWqqg3rPfQxMjo0n1Lw7kWoeRt0/GmGkkLbixgqqpSmkIB8BH00t0qh9pxpWX0zHJbjj8TNGWcA7Gly0tDZKM9SDASgCN6H+5Ok4nzTvIHTk8f0RadJ/BCTtw7VYrrW2tstll18ul13yimNva3g3G58EPYaOgI6AjoCOwHyKgO0cggQlpSt6FP4IK51bMcyjAg0rAzyQ2ArDh6xswT2wa67skn/6qy0SHhiSJVDtfwvru0cePCw//cURyTg3SrDtdHn9Nctxw/C7cut//LO0tiyVf/2bL8m2XS75wWM+CXvPxU1E1MnFOsefgSkWCF4cKroUivznoMSTPA0pCD5MNR6ABwCfLY2bmYAthHeqqi9uJrpkWJplq3zni5vlvf/nOtn3/MNKNXfWkk753699S5752EdlTX+3BGDkNoKU2APODhlxt8uK7JAsH9uL/RNy0Lda7qy7QX5mu0z2ujol4UUZF6yR8nkgnadQL8xiW2jwLg9jsswASpAkx8SF2mT2DArMZWInHi0cefMulF3xhMTOKjRewLxJ6qfVGt6VC30qaZfhQa8czI5LHwrftaHGHY0oqIzrhgKvCUC5IwT4BkfaWjRUepGufij6RnMSdtCszWgbUNN5cRD18pxppfzjdsOJvLQHkKrbgvrU1X+lq3razrbF4lm+VlL7B1Fz7wVxoia1lbTZfGpE8rjRbgvD8BC1IAU/K/Wp2QjxcR2knUGUPoK4A99ppGFykKfhnfXTqOGd9VjpLedBBOYa3tmpiGIdMNRfK245WNJnDwDg/fjHEr3nN+ot1/IV4n3ta8UHpZx7UfsJ28cB5MbvuxcLCtT8Iry75RZxA1ywphtIybFt81AdZaACi34Hphioz5YHsCMgq4Oyz3VeNTZgRtcmuMtDzZRBzbJsZFQ8A4MS3r1LbI89LvF9exXscAOoBADb6j9zsow4dfCg9H/4I3DFfVwcqBfX9Dd/K4FXHgce5jgca/i/vyUj3/iGZGFq4ALsWXHrrapuHZWHQ1/5igx//et0WhAnVE/Lb/uB9P/nfyl4l4e6LwgjifaP/9MJ8K7p3e+WZpiD2KcBMItPyCjScQe+9GXJDvQfA4izlTa7bds2+Z8f/ViefeZZKB+RGoq4BxAblmdjwVs+fHCbDQTr4ewalvAI7hzDUMSOhasdxWU9AFZu3PmNwS02DejFOnFu3Jqj8s4HmNaAGoJsA0PYNzKuYJjXDagHN9kt570EqrQ1Sq3HtFI62wag8HOivzBUpGO4NgjyspgMlXQ9ALYxXPvDw0OAfC654IILZPWa1aomXgrXkg2QbCw6Jv97331QE26XMJR+BGZUBaaSMamDey1r0XF8L2o9EkAODI/AVMMDFd9SzHFYBnAdUjHI/dJpQkkHxkR6LVJxs3DYLW50tmWqLV+ngpFutSuWtSu3XKYJqzRggMWRkRGYYIRRXy+oFHwEpVQ7minBxX0ynhfjM3nVla9V54FNw7t58MtfT0FHQEdAR0BHYFYjYDun8DeXhb2OATz+i6CjjCqPrg3cFv934Av8qvY++fcPueR979ggvcjUaEe2wC033SyPPpmQex73o4bcBnFDIX/tlXUysu8L8u0vf0JamxbJv//TrfLUVrvc9hjWPd7zwQU8EgJ8WZQ8BAYQRyqrAIwEZdiBMh82rnFY4oZ17VjADLX2oFCSLMwtKJyCSs/GGmj5jPhyg9Kc3yuf+vjZ8sX/+og89vCPsHlczlzSLvd/9Uuy9e//XlZ2D0gghcwEW0gOQckVxY3ETqT1LkrhZmbeA0XeGrk7dLXcabtQ9gRWSQw14yifYhpm5inrBGYhwbscvovkB7GeO9qH+tMRmHowFuXr1OXsHsn4kGmxGKeibiXqULWIHTeUy7XZgHfxmAPmbH456oioGnJ0l+WDX7UMwwpkaQCg1RKejQ575Cgu0u688V3R48zLmiY7lHN2pcyjAYbZliLldi3q8s1Fc6/ZKL6XXiqpx7rwHfM+ZN/A6K5CzbtcGOB27LDk8Z3CBhdeV7pEfVl0IEl8Rm3+VrE3tUimLSj2hroJ64lreGf9CtDwznqs9JbzIAJzDe+cACuuAwckjRTH0pYHPMgcPSIEQWZzwvjBd+aZ4ilJwUwAHiRQ185OhdDlrxLPP/6DuH9zjyQAxHIYo7TFfvVLSXR3Q2GFlQhUVG6oiepefiIoq+b00DQjDSCUAUDx9fbICJRnOaY8YDHlgqrKDzgTQg0wexlFnRV45wGgoYJx8BvfNOAdoKAdMKXlhhsA3jzIMkjK+KN/lBjqvYE2qTqBLR/4gERQDzD5zDO4wwd11caNUveWt0j0fsTswQclDwWW/5xzFFR0oP9atNiunRIFJKXS0PPKS6QTsNI5TZOOSvMinKIa7md3/VzuwTXT3X20sAtk8W44mkWjKv3VhTgFAiFAOg/MIHrUNm3tiwHVcOcQ8n0q7LyojJsA6EzirqILtWAI01jzzofXqaRjDTmaQLDOHEFde1uTbFy/BnBrLfpgVjYqbGAfjqHcZQHXEipdddRwawVkZUosDSzGkHJ7AArBetxJe+UliFXnEjXXBOEhU2ehzHvsscdk95592D+qwJrbHVBzaG0JqbEI57w0gvn/2TsPOLmquv0/02dne2/Z3Wx6DykklBB6B2mCoogiIhbQ91XBV+yICiIiYkMFRcGCVOkhhCYQSO9tk2x2s5vtbbZO/T/PmZ1ks9lNdkkB8r+Hz5Bk58695557Z+fM9zy/5+ExaxuaOFlPQ35+Aapr6rj/NqSnxBR3NXVNppRWIRbyvevblFKrc5SqTqq/CB2IU1ISMW7MSAOnp/F9l8VyXoG3RsLGZsJIv78N+Xn5qKaqcNny5VQSVgx4mWbOnIkLWK5d1Pu+teDdge5m63lrBKwRsEbAGoGjbQRsswQZ4uCOf42L8HSiKtyS75weAnZxwBf/k+q47ITtuP+HWfje/5yN1RuWwcMFwo+f/3FccPEt+MaP30STezKcObm46pJMtK2/E38mvMtIzcJPf3gfVqx14F9vpqDdcxxLYO0oCVbixMBijHLWo4UJsqsjeVjunYYmqt9sTJrVnMiwQ1IZG1VAUXkGq5SW4M5lJ4QM7EQaPcpSw3W48tJxnGMsxi/v+grnCG0Yx/nHK3/4C1686WZM8rdy4TgDldFSbGHpY2u4CdMTWzHO1Y4OWyHW2adhoWM2libMQBVVeRGXSmV5HC42Rlcc2Cc7fo980OFdzPKEIJRgMkxoF+F3H19wjwfbUO717lR6B3Nh1p5LmMd5Zf92JOCdUmZVohpvSZ4okg/NV4f9DoGUda3dseMq7Vblrh1Ug/pDPLiSMlQNwjlzojtM1d8QRpML1ZxMx953XMweSoDboHu18f3C+b6jZAwco2fCsaOT3z9fN1U9ziS+nwYIrND7SvW/kTVb4GrZyYTnPX6AB+p9iEC3mypM97QJsNFaipRwn5dY8O5Ao7jn+Q8VvLvuypOGfmbWlkfdCPzxHwQ3t+4d7DDQSX7z5m8y2TLJwIXs7Ew+sg2Q6JseOZTBGahs1kGIEX37LTTdcMNeCrn++7Pzl6LmOAJ6fZV0e20nPzmW1CZ89HIkXHoJAkyU9RPqhajAG6gJdMgXznyeEmAd0kbAZuOHglMhG3l5cM+chQSqBj3HzjbqqIHageBdLKk3Vh65G95t2TxwtyUv00RL4xVvJh1MMzGecB814iE97747E/Ci0jD1us8jk36FfROAD8cxw6RmO6mmvO9PD2D1qhW9JaaEdfyAdhoTZBCgtRllXXp6BkFVFDtYnu2k4k3+cfpT04I40nJxdVhgLu6TJ883Fx8hgq1mrpRpImbnB3Yi/eYmThiNWdOnGZ+6JirScuh35/MlkAt7d8M7wTrBLgPvBKYJBwP8s5X3p/otv7uTTppnSmbr6uoM7Ovm+0Pprgrf2LmzysA89U8KuoZGP4oKGXTBBFw1mU7r+W5OYAoLCkxQRsXOagM0c/m+ldqvg6Xj1bVNBIec5PA/nVvMQi9qPPG0rzDvjW6GbwgIFuZnoaBgBNNmkzB96jQzOlWE3lLzSblXRR8/fREpKMjnWO7AylWreH77JtBO5PvyTEL1qVOnmL5a8O5wvAOsfVojYI2ANQLWCHyQR8A2u7d3g1UU9uF6sUlv/Gz0QU0o4a7Ad69NxdaVD+KBP93KuUAbpo+ejjvveAQ/+807WN2QiUBmET59aQE6N/8Kf7hX8C4bP/7RfVi6Joon/puMiOdYJPS0YWZwDS7vegaTw9vQyvLM16MT8WTi+SjzjmMghYuPBIQYWqE5At12+W/CBs6JovSic0caMWlMAKef6EZHdQeqylbi+utm4Ms3nG+CrEYVjsGTv3saD3zj/1DYWouwZwJWB6ejmqmzAcK78V1vY4qzGs0px+BdDsomz2TUJZSgm8qiKO1MTHwp51vRd4fu8fXBh3cUC7BU2LG1GvY6fi8RFN1zgYd020bpfRbyZCCcVwLHBIK8fu1IwDszZ+xz3MMV9tD/3PoeN35Me3Ipv2dMQ3hSKuxLliFUs4MVSKxw2cMWBx1X+8TprHJiHXqQlSYLnwZXyod0DQbayJWci4TZx/F7Tj6CO1vhm1uKjjc3I1Jfbt7EA8I7pvs1DgAAIABJREFUelSHV5XB3VHJcvTu3QXzQ+lEbPx5khQbhKexDD5nX1siC94NZSRj21jwbuhjZW35Po/AkYd3MSVS/xbiF/7OrzEsgWqjAVc++Fs4ZfwEdPODLkhfrSjhyEDNlpEBx4UXwnX99Ugi5Op+5N/oeOhviBA2DNQSFBIwZy7NUulNx5Lbg1p16XOAqMCdShhHj0bWJZciQr8vB5NW5Wu2v7YXvJswERm3qGz2lNgvFpPUu2fsGv74p5jyrmyLkUzbCIn6Nhthq1R34YqKmLpQoImrMzaWPwroRTiGBj6pT/FPuUNs1ykwmkil4ahf/IJ57NmcsFHNdRihoYDYKy8vwj8e+ZeBYWo+prdmUvFXWbGjd3hs9HDL5lj6qBxrNTAvJ3+EUcmZ0lipzpTa2i1oFkuOFcBT03jpua7ObpPmqjH1JaZhHAMcpk+daFRpfpVM8zyTdO4MG0nimAt0O7lC2kbVnFR08TEwMI2qu1be9830wpvBQIfpBIC61tW8ZwXaWnidugj9tlHB2cogF1P6Su+YFm6/cxcnwGOK6XmXbvbZwWP7uf8AoeBkhrG0EwpWVu8ySsNClpkLAqq1ESDu3NVoQJ/8/GLJs0FkpLPPLMF1cCz0nEp+czlW2VzFLykp4nEy0Mn+SmW3U/1jv5MJ9Lds24483t8qn920eTO9UPb1vistHYWTTz4ZJ55wvOmDBe/e51/+1uGtEbBGwBoBawSO+AjYZvUeciB4Z6YaUt719bqKS/O06BqkwqkJ8ye04BPnO/C5T5+B7s5qFKQW4Ibrf8gF44n4zeNl6MyYhk9dXIJo9R9xz13fRHZ6AW679Xd4Z1UQT76VyrnOBIzqXI/TIu/i3K5Xkd+1BR0uHzYx7fV5x2lY4piEyoRitNozqbFLMB66UoyFCQ/tDpb1Rapx6hwX5h+XhZ6Od3HM2Ln4+wMP46MXTcETj/8Ojz3xGHLzJuDBPy3Er3/6MBq31BA4TUCDYzJLZjO5v25k+d9FegePm1iC2pRpqHcXozPMxW67l3MgQjstAsp+7wOYNmtjQq4zIc3MAYMd9fvcQ4OmzXLu5ljF4LqWNqO+e68tQj/CMI8fzi6BfRxVXVqo723vBd610UZO01yu3+7V/C1uzhdpJZPeiXQfE4jJVKV+C7D0OS1h3xs4HmKhP31uJr4OveJ5n6HglBT+ntjcO53HIqMasDlSRsNTeiy8x5ega8ECBKq2sAKpfUhD65hChdzUWVSFssrlhccVrTuk1w20kTslHwlz59G+KBeB8kYknjQGHW+UMYSQyc983/SHd5F6fo+tqIKzcQcr03uGDXH79iGalIJw6VhEC/eGuRa8G/rltODd0MfqqN0yZX0l2iYdmWTNgxnEIwnvBEekgOqb9hnvu4OQIXH9+gHhmUlnpcdYBxM4w/IOqKiEkz4fA7X2zAwEqV7yEVrxjQjbrho4GQhgk+/dAE3ppwGa/coHz83tQoKHh6BFCMgiDNhwsvzRJpWdHgJ6B1gK2gveUa2X8cMfIpFqPbX+8M7/69+gmb52AZYvphD0pX/967sBnkNJXRyDEJVXAfrttRCOygsv44QTkDhpInrq69G9ZCn8LOvNZamwnaqpCEs0WV95CM5+zy4cBFjukuJYQrAUXn32Ltgk2HYom4DQnXfeic1lFfSTqzOBDmbslNDaCw0TfGlMXlMYRA+3aabaLB3FI+gfIUVizFbGKOv8XBFrbuncC94FOdkKsF4gEgnthndFLF+YxZLQqSxFFiSUt926desJ0AJUvqWa1Nh42awgXB3vXZ23ymh1Tf1t7WhgOrGg3Lx5JxCSlRiPPnnZNDQ0YsvmLaa0Vio4lb0KwAno1THsorMriJFF+cbrTk370EMlrpPomVjP129n2XiAE5Nclm2nE76plZdvQ3ml3kOcXBFOCt510zhZoRe+BKbM8vzVMrl9kcrU+bMpPD/1t5l9VdBGReVObGHJdj4VhqZcuaebkz+7URGuZ8l0/5ZDCDiHoPyiiz5inrLg3aG88619WSNgjYA1AtYIfBhGwDazF8yZCVFfmV3vP2VSb+Cd/oyX0O7Z1G1rwwhfNe787kh8+xtXYvOal+BmwMTZ8y7EDV++FV/5yQKCsLm4+vLRSPA/TMXdV5GbUYQfff83WLIqjEffTmOS5wjM7HoT59gW44Se5Ujr2o4A5+e7qLh7o/sYvEHCuCb9eNS5Cvn5znm7kwoxgkOj1o824bhp3fj4eT4sfe2fePLRv+MLX/wSCnMLUbV1JY6ZXILrv8wF9IwxuPcvC3Db3UtRUZuKngjnmSBwIpyLhgNICu3AGXNDtG9LxctLO1HRQhiGbEKtWHhXmJ5mYDJodOnQCdCRUt45vFz491AhKG/gIcK7aBerHXYyYG7HapYs7+01/F7uWwPwuHgcnU4PPF8OAV5sHjgUeKek1raAA60Esx0EVh30dk5j2ekIhkwk99EBtPqdaPbzO1hiALnJTITl66rbo+gMRjEtd29PObHIdpa0tjZyn147MpMDyEt4b+fZxZfVdERR22ZDTiSJlSSdXHDv7wcZGzXBO++oOQaWtT/3HHp2bnpf4J2dVjbOPNrvEIJHSEOdBakIVbfyWgdh9/A7aZ+yWYVT2DiHtm3bBWf40HzvCuaMRLhkHByZe9KZLXg39HeWBe+GPlbWlu/zCBxpeOemAmigZpOxfx/A5uASi9Q/pgl6EdqFBShU5soSQBvBiJ0qHy9TRbv58wgVdF1a0SJ808d8NDMLURr5S2GmbW2DqL2kVotIecbntT+z0jfcxv6pDFZTMAdLCaPsU0j9ZbKqq5DussNoEb6++8EHUf/b3xggknjOuUg+80x4qeBTM4BJQ8ISymaGTwjK2QjokpQe+7WvwUbIEhsySalZ6qAHYUpQUE5pqFIaKtSC4xLmz8M8Z3d6mlEJGrglhd5+miZUgk5DbYJmKnc2nhL9Whw0xX+sctODUeUp3EHqtJ/f/WvU1lZTSdbJMYx92GsVN4GTnK6OFoxiiq8Uco2N9Sjj9k6nmyW0nPhw2dFF8Ob1xNSRXQoeCcX87DSeCq5QqWqI91l3p3zrgia9duYxU5kuOxfjxo8zZapx1dyqVWvM/vIJYdMIUgXAVAZby4AKAS6pMD1ShxKaNjL8IZ2g77jjj2Nf0o3CbhfBcy0B3iqmItfxnsrOyqaK0Eew183gi2YGUTSa5NsEBlNkZ+WYUlsp8gTXBO9mzDiG8I6gjdvp2uo8FM6RyW2rqyqxiym5UhnK208eeNpXMtWaSXz4WUIuVWAeQzxG895TebxKegX5DMDj8detXUeAV2HGYwRT5WoJhAOEjirRXatU5X5N5zWDyceXMtVZCbraTr5+AoF1dQ3GC1BKvjuYUGw1awSsEbBGwBoBawSOxhFwzOoFc0py1czR+Nn1bcbHwoRCRAXvTIiFsJkWGGWF0oXMhDZc+7F0tNU9hAfu/QoC7T2YVjoRP/jW7XhkYTteWpeGz1w1Can4D773rRuRn0Hl3Xd+i6Urbfj3YqrpnGNQElmPeba3cU77qxgbZHkfE2fXhEbgheApWJFwMnamz0UzoQM5jQmnMLNP/T1ci1tuZOhF+cP40z0/oVipDqPHT8Wv770PD9//ML76petx5ScuQUfUhzsfeBF3/H4zNlfno8eo6riXCBfhOVc4bmI3PnKGDaPHsZcv1+HJl4No68yHh0EaWuoNuiII0VcvuiRhyLfBkYJ37tRCVq3QY7rbP3R4R49grFgNV6DJjOehaJrjB0qpvCsYx/l/DNoMBd41dkaxtcUORpuZ+V4ivRSLkpkYm2xHaq+iTr529SzWqOO2El5OyAJ28avEthaCXN6bpxbvXUkksOfvtqOtIQFB7icjuQdZ7r3hHafRxrFnkKyN3UPS0mUzx6miHeD4UDaKxzZzvj3w95PB4B2/EaLDnozUQlZkdfH942e1Uc/e/oJx5V2EC9z+/zyBCAPu5KNHx5zdze7N4ndQVizFRpfvP87/A/LHi/eHSdBun5kbRygKMFVOrth3MW3nZHmzu3gSIWM+Aq0s520OIFKzHfaK7XDX7+lPJC0TUYJsuLhfpkjbmzr43TUmeYiyU5EMhr1xEdzJIEI75/gRLt6H66ngrNuFKCWOwRGEd8Wj4czgfcBjINnFeTwr1bpqKSqIfQcLsWom3N4Ce0I+LZ0moKfqFaPm3d06PXBuHHUobs299jEmum9A4yE/yEHu0IJ373EA+6rVDpdy7f3Y72DndTA/f49DvM/LPijwrn/HBD0EIAZrNvqBRZcsQefTzxCUcVXo5FPQLaN8qoyk7nPMor/cJ648VMO03/3EfeicdfXw//Of6Fq6hHMTFxwTJyDj5puH1Qep3wJULdVdcw0ihC4O+rK5qIpz8s+9GksWe/gIEuR4GHyR873vwXccDYgPUJY7rM7021jnKeC0v+tyMPsXuDsYgNdEaPXkE0/iqWeeozqtnR9W9G9LYMorQxjk7ybYlpqSRPvBXIK9npinHMdPgCo5hatiPD952gXpfeFnaWh7x56QE3nfaS4t5V1PN0Mm2mNJUGPHTMC8E4/HjJnHcL95PF6Cga5KlH3jjTcJ6zjJzspEFhV5KqNVOa3gnTzxpKTTeHYwabaLUG88E2YnTZ7Eua2DYFFhEM1U9/mxigmugnjFVMAJeincQnCvvqEOyYlJnNDE0mGzeRz9XTDMyXJXld9WcmVPCr5EwrcMAUs+18T9aqyk5hMMdhDqaezVF0HopKRkA+70M/n2TeB9rOf0d8F3qQkF3ZYtW46d3H9jY4MJoahgmXKbQDFncNt3VHCc9l5NTGLp8OTJU3DJRRcaQCl1oQXvDuYdY73WGgFrBKwRsEbgwzYCjpnxL8vxcti+wRSxCgDTxPDkMderwosqOULwjk+4bZ2YMrYBN3++B9dccTx6GtuQxcW9z151LUonfxbf+eVSfPozxyIj6S3c8rUvoiAzF7d963dYssKOx97JRkfCMQycaMS40HJc0LYQxzq2MgCrHkva0/CG73xUpp2GZnspS1x9XDgXsONhQ+qncgFacPf3E7HgX1/Gk//4C6EeYQ7nTn97+Eksfn07Tpk3H3978C68u24Dfnrfi/jFnzZjw45C9NhIf5whKpGAFBrzf/XqJARbnuUi6kYcf+bH8Y/nvFi5iQAj6DAWJt1MsoWLCrwlQ09C+KDCuygXSG31dXCtevuQ3q5R3g8BTy5sx0ziQr4SgocG77a3RrBkVww+eUnmRqc6UMyE1r6qOwVSlDWHmeIa5r0CA+s2NkZQ4Wdois+2D7zTvhTWVk5GmUneqgALldlq7sx1cHSHomjltDrEkts4IEzgsQXLtF3f5mfRzLaWKCrItiYgHfnFrIpyhWhxpMRl3j+ePsA7bRRco45FCj3mVDbbs3OzUd75o16UO0sw5TyW1NZyTrt1HYKNa3b3R8d0TY2VzSror+rfT6K9mVYw3qjpv5MnbUtOhStrOqLuDFM55GbiclfTJkTrtxHcdiIkpM33SFrRGCYGd5Lr1ZhKK08OK8UoBglUb4Z9yjEMKpyHhJx0tGwsh31NM8LL1sO+sxyePgEV4TET6V03GtFsfs/axlLaZbREaosl60ZzUhGZORbh0ePgZficix7U4VYKCRaXwfnWIoSKUxCdQ0/qMaNZRUVxS5kftlFUZXKc7AEWvtOXW7ZJnbSH6t7OyhhnmgXv+r0TLXg3jF9NhwumDaMLH7pND+WYfVjhnZ2psqEnn0IdFWpqvis/gQDVPiH6bdlYYuuhMX7aj249Itc2DrTsNOuvv/VWtL/4Ildh3IwKn4XsRx8dVh+Mn5l8y+6+G10LFyJEv7q9Aif67M1GrzHP2LFIP/88pBD2QX52Q3FoHVaPYhvHwFYMNh3OJrilx3AVeNpewQm/+OWvUFa2jeCogwErqfScSzJ+f4JEUa6SpWdkGpAlyKRHCsds0sTxLPfsVddRkdhEL7mGprZYYANnFQqosHG2oNLTHkI2lcMGA11UICbg+LnHYj4DJsYzYTaZ+9IYxXzxwgyYWIaamlqq5bxGNafgCnkWCt5JNReferR3cGWO43oCVXd5+XksYeg0AE5lpZotbOW9LtCYyZJwzeql2hN8EzRLp9KvgIEggp5S8Xm5IicgmcTzHk8l4PoNG43aTiWrgm+CdxvlScdSazMh6O1rHEDLH1DqPinoNOHKoY/dGE4G1O9EBbtwFVAKPHV+xYqV7Ns2lvA2M9U234x/HSenPZw41FHx19jASUyf5qMnx3j6Vl547tnsc4EZRwveHc53k7VvawSsEbBGwBqBD9oIOGbTc5hf7FkQYKoCIvqwJdDQ303CqiBdb+NswijwYgCPH7xKlBRzsXciM3UjfvKNPNz/i+ux7NWXWG4awFnzz2BgxO/wzR89izMunIXcgl1U430RGZ5EfP//fotla114YnEy2jwzufBNj7OuCkym312JrRqd/h1MofWhKmk0mt2jCc9GwO9kaaiqEYIxxZxUgtJrff4KDyYXbsE9d3wRZevfNnPEm795B4MxuIjMrjY3v42H/v0IfnLvS/j5HzdhQ2URy2DzEA5qUbQbM8facclZPVj01Lfx1qLH8dPf/B1vbZqOp1/zcJ7l5cIiK2o0BgrHWNqP7Ozngn5Q4V24gXPQ8kokNGw8pLdjTJdFn+Y58xDNIBxlG4ryri+8m5LhQhG5n/zu+n6F6AvvBMxmZLlR0R5CXdfg8C7AkJGXd4RRlEgYmEqvcgrQBO7q/TZsamGYWw//odu5dwI8Md2FEb3H7jswekuoj+sbIpie4eH9QJDHY9d0hpFKIHVayZ7vIu25I9E1dhpGFOcBby2muoxgjfCuJeTChkAO5lx+Cnz1/F7RC+8kZlN/UqgwTGI1SF94t76yGYkExmPSHMjM9sF1xoX0kaQ/NhVzUr4W0gppEy2e0tcvRnddC5qiDH/h8WdfdgYCi7lgX74BzuJilvCejfZW+kq/9B/YCdz6wzsH7YzsVTv2CqiIcuE+Ukh16uzxSKDFTIe+S66lV7co4+wJSKDFUee79DBv3gbPuGLYGUrTF9655s+l/+E4vo9JT3kdkkYXIrKthRZJBIX2JiTye3Hn669Z8G6Qd6AF7w7pr6YP9s4OJUh7P870wwrvolSdhV57DZ1Uuqm5GQqh4Ibgxo2IEkB4Tz0Vvms+c9iH1IQc9JaEhhub4KcHXRdXNgTvEvnLN+l73x12H1TiGKZXWRtDF4JvvokIwU2YoKNvcxCmuBlIkHzaaUjjuUYIZg5XO1LgLt7/96LA6+SK18ZNm/CrX/+eQKibZRyN8LCc1EFTYYU3ROgv4iRsy6Hvm5e+bgp7ECRTmWvpyCIqGLsMyBJQamhqJSCTKs1m/O60AtzD+oHWliYq+mKeiApyyMouwBmnnUwft9kEWoW774P4eWwt24oyQWaCtSyq4qRqS0tNY0prvSmJVSJsiBN4+ctl0Vvu1NNOMZCsrrbOKO16CAsTCONaqdKr4vZSo6op4KKWoS0CgMUsVx1HgCtFXhfLUJVmq1ZYkIcRVMMtJ2BT+Xke7w8BwqamZlPeWsHwDs2d4r6Duo8F7fKZUKvtpPxzcCIhUJeTm03vu0yaFvtRQUA9lscrKi5imtwOs38p+IqLRhgwWM7nWwgLFdpRKfDcpyX4kgkCx+GCc89AyciRFrw7XG9Ya7/WCFgjYI2ANQIf2BGwzaLyzsA4BVCQxOnDmJ+3BtxF+A8lrRqVnU5B5bNx9Z2e4zbGo6WDC2o78PGzQP+7Tbjtpk8RjHViMtU7/3vDXXjjzVq4KB8afUwGfnn7Tdy8Hd/91r14d5WN8M6LTt9cBCBFWxCZ9JVzddGGw1bHgK1WXPmZY2il4sTDj/agbBfVTo5k9oFSJCMYJGR0dSPHuw3Xf4zznsgy/PbOG1G9owxXXHEDTj71K9jAefj0qUH8+PYf47a7FuLuB7ZibUUBQo5czTp46h0YldeB669KwZLXbsM/77sd//udu9CTchX+/jzDuPykOTaWCIZiYxBdNvRL+YGFd9VcMOXCsrezcugnM4wtg1Op2KLay+ZK2wfedTBwornJA09mx+7ghy6q4HbRu25pTRiJVJNJeTeCyjsvp5nNLFlVk4fdzvaY8k7wbjrhXaDVi5ougufkrt3Ku1Zur3JYlZomuCNYUB7ifNqGiZl2jElnMi5v31rCsub6BNTQjqbJsceDfDLBYTErRaXSk2qvmWo/AclEhl3UEhIuY/+SCNNGp7gMuNvFh/59bK7LnAsz5VCTloXOsWMwZ8pUrH/qdZaiEpJGu3hcquRY7jrq8gsZFEfvxC3r4SjbhJpqH7aiDcVpNhQdPwsps2aawIqOZ57A4rJmij3tGD+2EDnzjoUtIxtbl2xCQ2Ud0vIzMXbOJGx4ZSUKWzbSx9GP+mgK8kePxRy+EQNvxMCYi/PbxFPPg7+F8O75x2AftTe8cyyogWP9Mthbq/a5wlEOYmRsMSKXn0NovQPOZSuN/VFk7gzYJuTC/tCL9B30wj1/OlylBbvhXU8yK2POmAMX+929tQ7eaQVwj8hAFyFh5+uL+bsgG0nnnmfBu/28pyx4d4BfOB924DXU36cfhvP8sMI7QZYwYUHyps3mcoRmz4aTaqTAFqYMsYzWPf0YROnldrhbX3hnjkWg0c1VmRAVWF56jjkPAqop1MCmfVHdFKDaqm9LIOxJmD0LzlGH3pug73EOd6nsYNcnDpUE1IbSlMz63zffwosLFrIsVImuLWaxyiSWcbVMKrkAV+JOnj/fTD43bdpAgMcyk5w8swLoS+Aqr6ApQZu/nfCPcVpxeKfjd9E9t5M+EYGemITdw/LRadOm4uKLLsZoKtOkSuvfqquqsX79Bpa5+qm8y6Lnng8pVEvKHLiCoSuNhL0BXmO9dhRDPWbyeqoPlXyukiWonYSLSqtVq6JPhY8lsQJrAnQqhZXKbRKDSvJZBiwPP6n9pMjrIhQsJlxTqe6aNWvNa+Rlp3NzEiDqvbNu7Vqzna6vYLFJHSbAE/CTr5+AYSoVrCNLS5imm2hKgssYnPEKgflITkw0jm6CxpeZ7KsS4bFjR7Nf3WbSXlVdZXz5+sM7N1f0R44cg4svPBujRo+y4N1QbmxrG2sErBGwRsAagaNqBGzyvDNrcYJ3Anm9MiQCFQPwpK4TxFPTHya0gn/GMyxc9O8i0LOHdmLGyAZ87ytZ+PwnL0Jt5WqkJGXhc5/4KiaUHs8QiBU45owT8Lc//RStlZvofcdS1hUhPPVOGrqTjkMHy2DlpOeid1ukh2DHVYtTj/PivLN8WL1mCdypc3HPn3ci6GEJYIh0RR7Cqr6wk9QEG1CQXIebbhyB5a//BY89cA/mzDoZn/3CnXjyPy/hM1dPwVe+/CV8/+cv4fcPVWDlNqbSRugdxrmxPK4TnPU47zg/zjy2BX++7xak5pbiuDN/iL8/04WtdbTucGQy0pR9U1no8v6egIPfDh9YeMegiijnUAmBOtP5oDcDEQYcDNRsPGeH3c3FXQWuDTwHNiEIgQ5WIccWlLuLSmGj55k9NX0feLeL3nYbd9nhZOjESIePC7WEcV7OdVlO+TbhrFqq24ZCzmtTbS6Uh2Pz3PSIF36St8pQ12545wq4sKuLwWnOnt3wrqHDZkBgO2mfm7fHjjZa4PBWmZxl54NBa73wrpvXtYqQrM3TgTyfncAuiqwEB5Jpx6bXqax2RU3UbJ9D5aU89zayNFVtkisZDRFWdYR7uL0N8wqd8NF+u5UBGY1Z+bBNmYhZ06bjnX9RPFG9jbaQfrRTKZrF4MDRHzkFLZyfCt5xkorl5QzhsHdhFIMlxpwyE1knTeX934Omp57Asm3N9E8HRk0ahckXncnFaD/WLngH7buaMWLCSIw7eTqWvrWUZa3b0NTQTvVbLsbPPQbTT56DntdeHRK8iz6xFa6yNXB20v6J1zpI4Bp1U6Ioj3CGkNiKcxC6eBpsDVSpvkUlHxfW7fMmocdOv/eH36S/XQY88ybSS49e7+9sQ3TVOpbvJiDh1KmEd7QF2liD5PMnG8Ve++uL0LV4MTz5oy14d4BPEQveDfNj9sMAuYZzSgOdz2DnOFzfu+H0Yyjbfljh3VDO7Uhssw+8OwwHVSmmVFvvR5OqMB6ScaSPH1fCDQXgbeAH8pP/eQZLlq5ieisnR4RRxZSuOzgpraltQICmwjn5IzC6eAQVehsZ4tBgvO4mTphgJs7JSjMmhKonEK5vaDkgvBNwO/ec8/CRj1xg/NsGaoJ3S+jLqNLQUgIvL8t1fSxndXHyW7alzIQ9yPctm2rAceNoHl1Cs1kq8apZflpdvcv47nmoqIs3eeYFCeAajHJvl1HmlZaO5nlwxa3P/aF7JZewzcuAjFWrVht4l06QLT++nJxc7NhRjmUs6dX3AHnlqRy4m8pFgbwcjkkP4Z4gojz0NIaJBH8qu/3vf9/Es88+Y8I3zjnnHEwYPx4LF75MpWANphJkKsxi/YYN2EHF3WDwrogTzLPPnI+pU6eaxF2rbPZIv6us41kjYI2ANQLWCLyfI2A7trduUPV7MoATnDPhWlpxJMXo9ZYzxM7AO/U2to0WFSOsJuCHPiEYFwbdtfjqNfnYvu6PuP/3t5jy28vOvRzXXnEt/vLoS5h+xrl4/rn7UbbqVfzg/+7EstXAU4uzqH6aTUUdQaEMxwgMndFuwrsduPriAhr7P4O3316Ar3//V7j2axvRFiQUsqWarImgQt00L6FS0NVTgznTm3Htldm445tXE7S5cMsP/oCH/7EAN339ZHzmyk/i+3e/gF89sB3rKwkVIqwQMeXB7D5LbzNtK/A/VxehuWEhVq5Zg/nnfh2PLwQBSgLZJUtAuT8NTWT5h79sNrRzFyK0LEkMxCxLAgXjEUpjmecAzS54x+TYUDhWETJQs/W0wdGyC+7KOlWmAAAgAElEQVTGmD1JV8Z4oLQIzuyUfeEdwdra+giaWbKaF0piRQnhXUKQASJRVFJZF2/JEVYM8VHjjPkVZ4R5HXjftTiYnMprNjffxTvUhkoq8Took4sHVgjebaE3Xt99JXE/E7JsGJUTA3lS3tXXu+Gn0jSRKbSjWJaaQm853s67m9SAS6sjaOiOIDHI0mkeK67SU787GF4SdAWQz5LcYwti94RKe1uSc+EYNxHT583C1ncYlsby5BoG0lVx7EpLSjF27gR0K0ywbD3827fh1YrYOWeFqco7cSpGnDIZHoo+dr76JioJ5DqY0JJTlIcp82ZgZ1Ut1i98B96OLoybPh65J07Hph3b0bC2gqKKLmQU5mD0jIkoGMH3zVYmNtdWws65c+LU2ZxXt6N72ZumjNY3ZQqrfzxofXsTgou2wrNjo1G7RjQHzy2iOm8MFKBot9MvPSsZ0WNjJdCBV7fBxYVyzwmlnFd3oufRtbDl8BoeU8QAwkT0rN2F7lWVCDe20/ec3n9xeHfBFPPdpv31lwn43rHg3YDvor1/aMG7IQyStckHYwQseHdw1+FohncCdwI6h8tH70AjH5+0SCm2P4CnstTVDHV46qmnUba9AvW1O00KbDJNXQP0pmttZrgEzyMlNQclI7IJl3awxDRMMFVCeMdSA86NuqiGU1loTV0T/1RKrRbBYmWzXVThKbCigz4SnUyicjhcyCsowfXXXo2JkyYYL7uB2v7gXQPDTRrlO8d+ZWSkm5LbdIaSaB6jklV53LW2yacvasprvSwBTvB4TSKuymMVZtHDclXBttyc7Jiyj6tzSnBVCXHJyBLjwbeRUFPwTX/v4s/19UDjtZGQTSm3alp5l5edymtLRhZTXRjg/lsM/CukN10yAywSkxLxwvMv4LXXX6diL4xZ9HM88fhjjefdtm1lmMsScakEN3Nyum37duPXt5kq2L5NyrvCwhKcdsoJmE2VoQXvDvQOsJ63RsAaAWsErBE42kbAdgzPSD524g+mfNakQRifKhvLZW0CeFFBtRjoMp/RpFg2bmtTVGeY2wieUX3njfhx/LRWXP3RNlx1xekIdbfhlLkn4n8+ex2eX7QGo449He8s/Q/efO1RfP/mu7B0uRPPrcpDg52ed1Q3SegnumJ3NKIovQpf+uRILHz0R9hVtQXfuushfOMHGzgXGcXucpGSXQ4o3VTEhYAxwd7BstmVuPWbk/DW8/di4/rVuPn79+D+Pz+HW799Nj71iWvwg18+jjvv24DNlUzaRD7nVZxXMpHTTfDoQz2mj4vi4tMj2LTuRRROOgePv5aMpZuVmsrKGXcs7SD6ztEA72qovNsMX6DB3M4mnCC30Civ3kuz9dTBXlcB544YDOzKJfwpKYEjg8EGwY69UkQZSooaCvTWNbGclWEgu8V8YsNMNlUYBW89ei8O3hNtc1IRVWIsZZayroP3zPGFsb4rGXZTU5iedBHj++zm/VzCctKijAjSMrtN+W05gye2toWo8LNjbLoDWYn7HiwO+dY0MoiBIM/Zl+zxOKqmyfLaMYolvpm9r1fJbm3Ag26C0KmXnGzm447qblQ11WGnw4+C9FykpSTCvXEDO7EZdZzbvl0VNuPAGDsUTS7BuDmTkUq/6RaGQ8T9tr0E1CkpPvpPt6Ls7VXII2QfTzVemFUmavLFliWPqnbSkqmg5HcKX2IKFaO8X0k6PVLSUaHYQWWkN5eVUlnpBGwd8D+5GoFNhK41m2PwLtGL0DGs3jn7dAYU9laL8fuGIyNWddOxYB0i/h54po+AvTCFtkxlCLN82Ts621S/BLfTYucths2Ut8I7qzQG79ZVw0vY5xpBhe2Kpeh6dzncWSOQcOI8dPaqA63Ain3vdQve9RuTo01Z915+0X5QX2PBu4O7Mocb3umDUI8jqX6Ll8rqmO8XuOt7VQ7kgSf11ooVK/DSgpexsaycsK6GJaoCYl5jCt3N8Ap+UmPypKkGlK1esxptLI1NYcKs0mfd9HZJZG69oFYdP6hVNqsWh3chzijC9KXrYNmsgjCUYDtp0mR87PKPGo84qfDifnR9+x2HdyplLS0tNaWnUc7EpbzzswxaJbPyqnMzmVghE6ksqdWYV1RWcoWywfRHqjiVBE+hv6EmJfKXa+HkQyER2nb06NGmnDaT8C6F6kEBsXaCSP1cijtBulT6+uWydKCHUK6eUFDgr47qPXnaaXvBwFhghctAQJXRtlGFKKVfAc9PSr4EqgYfe+wxLOYKXlsb9z9mDGbNnMGygUZsZan4hQxNcXEFX2W66r+gY3kFVwQ7W/l3YzvNc6WnXn4R03mPxYknHG/Oz1LeHdzvH+vV1ghYI2CNgDUCH64RsM8kiDNBFLKs4GJhhF/OWVxh42dlRASDRM0WVV2tlHj8mfRPAndmoY2AhIo0p8oKuzrhdQVRml+Lr1+fh7/+4f+w6IVHMX1sKW74zNWoqKafbslsrC17C//6929w+49/jzVrHXj0dcDvolG/J52fw7EACa+rHjMm+vHFqwpx3RWXITk1E19iwMWazV4seqWRvss0JqNHXjvnDT1cwKQmDolRlW1uxFeum4Xa7Y/j3cWv4WvfuRO/v+9Z/PiWc/CpT34aP/jVk7j7j+uxvpwhVaBNCRVOELwjOnFEAwSAtbjzmwy82voiecJM/PvlJKwuZ7/s9NnrVR1GF3/44V2kqh7YQsVVd/Xum7XHQeWUS+M6/OYhFNIj3oKTqPzKHU2vwuwBAyvkSVfnt6NrF1NJgzH/ZBvTWxPy25CTHEF7jw2dgcHLk22Ex7nJAmq8d3jLdAdtyE7aA+DWNYRR5ncjMy0dhWhBXhL33VswJCXbgu2xpNiiJMeQ4F2Gx46CxL0D8lITIsYbr39Tf1qcHMcTTsDEyZMI0WLgS03zzA1r1yNpw1IkNtDShYy8ro1JxhyHbbZWjMjh+2dsPlomzsHEKZOM77RakHPyLi7WJ6dl0jKnlVU8VMSxnF2L+GpJqRm0oaFqrrsLnbTAsa9poRI2Cs8kqinzE9FZS9/otS0IT2HVC1NmPQmJTIfltv/duhe8izLNNnTi6fDNGw1HKn0l+7W2f9FHb001HAyfcH6EwXj097NLMas+cq7d9corcK3eiW5fCTxnyvMuF11rdiIyNQ3J46jO4++KSGvsO41ax8KXrMCKfW8h8xML3g0yMNaPD34EDjUIPVLwTt5j8VTWA41CDFix9l8a/Q9wOxJ+cAInGo8j1Y7EOb2Xc9kfwKtheutrr/8XC15axHLSaibBdhISjaByLIF+bFzpItxLYkz61EkTjXfcTvrJeQngUhkeoQ9qlYQmeN0mgbW6ptGoznQ8Lz9spbwLBEL88PYTfnUYGJhBhdzJJ59MAHWCAXcZ9B/sO1mIn18c3qkUdxS9CUsonQ9r1Zyts7PDXFcBNPWvg/8uKCg0ZbMVFTsJ52ITBKW+VtNDbtbMmQaw+Ts6DHyTJ51g3ty5c837ykXlntR7WqFXqYGUd5q0bKH6Tf3NpS9eN5NyBQJrTMktAzx4fKn69BAATElNZTAFDW4FCLl/nVs2VX0ClzrGPx95BCtXrjD9zWCq2UgCSa2MtvLfF114IdpaW7GKpS/qn967O6sZ4MIS5qgMudnsCvnIzGGq7lyccvJ8cz4CjUrWratr4Oo+Q0S4rzt+dsd7uUWs11gjYI2ANQLWCFgj8IEfAd+xrZxPEAwk2Zl4H+ZntZ+f26GYT6+pqJU6Ssn1RnhmwF3URrUQIZ6dECHCz3a3SbbvhoPG/mm+elw0n2FY5W/i3rtuQRHL7m78zKeQ6CtFxFOMbTVbcPe938ePbr8bWfkzseCNVprt0weYaZzhMNVDLF/MTO3A5ZeNxUvP/R6PPPBHVuV6cSFLb8+/5Ho8/Xw5vXq9aG0PooMhYB2aH/GRjE6MZPniZReOxx9/8x36DXfgSzf9Ek898QZuum4urv7MVfjRr57GPfdvwvrtJfTsyqBgjzIwEiAl4zqZgOEIluPn/1eArvol9IqehMcWuLGmMoF/Z/CClIicJ4SX7bEPOdDF/cB63tVxIXPbDiS0lO0+BV5NXtf39j1HoJc5xbv3dSB4p/tI8EyKs3glrlSd/ZV3nO6xFDXWpxQvr3MvgBPWE7jTaxQsEatO4bYsmS1r5cJ3ZwSpVMXNyncT7FLNx1s4Lpzrq7xTaWxOAoMs0vaAOXnfab/1XGdf3xhCO7eZnOnAaIZd9G0KzdB7pH9Tf8IaR85ZNS/u+93RVK9wgdpOyObgvS54t6uNSkGm2KYEElGaHUZOQRhhLi57WG1i7/Wf1OuiBF/eguMRLk6Gra0e0e0Eb/7a3fNZ4xltgDsHjco7ky2jxA/KFCM6af3MS4VsciacySP48xxEO2hL01QG59ZyOBrb6F2pfifDnigV7L7wNNzClFuZ8JHu29J8CGSOg4OeeB7CWn5BgP+JxUio3oTwyCy4TjmOJbecw7/NhJeMUfQ15D4DTbzmDOBLK0HCzCJ0vrrIgneD/BKx4N2Bfrvql8L6SrRNKhrCltYmh3MEDge8UwleiB/MXZvLEG1jcAA/5G00wY8SEgylObkyp1+K+h3dH1uZKoP97MS4d/TNOh9oW/5SHvpUYO8d6HMsfnx9QBxusDZU1Z3Wv0wQ2Htseq1UYTaek6DOQC3CcYtZ2+7bdPw904g9z8cLQobSLbtApT549SehWqpKABigoL/rfhCM0qN/K2eZpsDdy6+8hib6fzg56SwuKjSTAZMqS6NawbWczAzsqKwixOpgcEKJSVL1shQ1jSuFgmnlOyqxq6bOBEpwIDgJoKKOLroBftorvTbMxFq1/Lx8E1Sh0AWp6NIodRfoil8r3ReCf5s2bsLy5cvNxGE8/eGkYlMJsDomSMfRJrzqMP51UsApxVUQr3pntVHYqYxV/26mcm/mjBnmdVLPKSBCgExgV+WngocKohCQC/Kh8lV51QlcVlXtpIIuyZS9CsopBKOVabDt/nbTR6n/9KfgXRKVe/LGa2O5rpSBSSy3zeCYqYxW7aF//BNr165h+W0Hx4XXh+OWTnPkEYV5hIhzTAntepbp6hp5ec22V9TuBe+0D6XtCnqeyoRk9d+Cd0N5Z1jbWCNgjYA1AtYIHC0j4J2xFWkMD7jgjCJMGN1NVTpVSVQyRUQ7BO9MAG3s77K/M9kVJpyW8yD+0EvYEVVZIYMrnAQsPiqo0uyN+Pv9f8ATj97PkkIHvnTNpzB29GyWArro41WNO+/9LnILSnHR5ddg/innIS0jCQ5BBk2pCMmikS5ajzyCB/98DwGFlDo2ZOUV4dIrrsHMOWdT2Z8MX7KdZbPsJx+aQwvg1Vb78eLzT+LZJ/6G08+8HCeccxPeeWclPn52Pr7xtc/hp3f/Ew8/Vo7Fa9LRDpZ0unsQIvBg5gCSnAFMGe3E5eclorluHeew0/HUAifWVRBTOglMeBTN+QMrBpBbDXIzfFDhXcRP+5aq7fCwUuFwtOCMaYhmcd7roE9dv7LZ4RwvrtDTa9J99J4b5MuSeJUEXVtaeA8wATaB4KmU5axjM/f9hqZyXLrPoLKN/nm8H8O8121JnKv6khmQ0c20W5WXRkw5bj0TZnMZZjEuw0713tCDSgY8x6QUeuFNMk9FyreiubYF1Z0O1Ld0GF+9UrcPpRlRzmMH+WbD8nVHEjlFBktguwnRuMAfYaLzcJvTR3iXMhI2X7F5aTTQzLRZJt/WxEDgUJuW5juS6eU9fzJcU3ita5sQfuR19onfreePh2PGONj5XTu8ZCXje8ebRYBodw3sPga/TJqJCJN9uxe9gBDvQ3tCHpzpE/Yqrzb96PTAufHQByGOif5sqKf5vm1nwbv3beiHfuDT/B1YpDr1/8/boYZ3+uLeTc+u7nXr0fjs84hU7oCHoCJCGNBNhc1wmpuwqP9Htj5H9rdO5SHg8B5AsWfnflN6FVDD6Y+2ZYD9fo8/3P0dqu0Fz7hoNShcO9BxOjhmwQNAzyDHrXOQcdO8MoZ49m6Cgt0Hgqm9L3HQs83NEk+X/iRIKqa6zX3aachikrCHqjClqQ4E7+TrtpCpp0uXL0MVVXUJiZSLJyUQVLUTToVj4I8rT9lU2AnbtjTXE5SNwbixXMGSfwuB167qnahkWUNLS5OBWQKA8razc0Ki1d84vNP2Cp+4/LKPmpCLBMJGrfR5uMIl5Vv8IUi26JVXUV6+ncAqFWNZZurhdvUN9SagQiEXUtWV79hhkmf1+rFMrRVslDJQ56p9NfG9JOh2nBR2hF1aDewg8GuiOlCwsKRoBCEiU6SSaeZLT7sOArtEjp+Ud/LOa+X+HIThUs4Jvgo26vU1u2p4XmGzQhkfV+3PR8jXyecjXMpMZ4mxwil66I2ncb//wb8yaGMzAWEMwgvg5eaOwIXnnWXg6DKWLpeXV7Cs2MvEu2Rs2roDbc21HM89hsgqDda5nH766eb8BCct5d2B3p3W89YIWCNgjYA1AkfLCKQdvxHHTXHjc5dE8Yd77uHnfg1stK0I8zNe0yXNe4kNYp/PLtp2aNIbVkAFF1ZtAarzwvwcDpnAq2CkgwuSLWjaVUUbC35RJwJLIBn7PFVv8044jXOiFi6kbccv/3C3inGpUNIStMrz6KHrdBPgcW7AMtZokAt6ti5SDoI1d7KpSvBz0dJYpxglIF8X5WtYKmgSZ9miAUE+lv2qBJgw8bY7H0RN10RTYpjjpdrvJ/+DL3/5axg/5SN4/IVKtHMfXdEuKrgc8HKfRTkenDg7Ca+99md4kvLhSf8kHn0uiKoWqgvtTNhkWqjIZWjF0NVphxPeCVj5OdndRZbj9NGj2M6xC3YjzPCI/s3m9MGVPnH3j6NUV9pYieCoilVVDNaCXOzVY7gtPGocU0hZaqzGMuxgEz3eeJ/0bxlMd81mGEaybWAqp6rtNia4qiVS1UlXmQGbhGWCdxUMrwhxbpnhcSA3keFv++GsptyWpbV+7r/J2cUFYi4YE965SKvbmHxbR484tUKWy2byFo2r/oY7FvHtbTn5cJ1+gflnaPGraNy8w8C7js5YuXG+j957Pno3HuY8wP7wzhx840bYq6i+GwYMjHKO3jl5CuyT6btH8G7bvA2eJat2/8wmuWNTC+ysYIGXJeoUIdgTWJ6eQZ/JtBx0NGxBaO1y3sT8XpBUbMG7fjeWBe/e6zvtCL3uc/ZyjKl7Ebb0cXixc87/VxCvv+LxUMO7Vnpq7XrueYTu+eVBXU2+iczKXv+Pl/3BO33cCN559gfvuF/pypLfA7zT9EE2ukOfRhzUELynF+sjad+P6wPvqpPjJngn9d1g7XDDu32OK2Uj1XHH3H038k+aDyehUH94J5j1zrvv4tnnXsCmzVvQULeL80pCN77W402mvD9skmbTCAUvvugSU/a5lRHvUqYp3VWvd3H7BkI1lbc2NfupPGs2vjLyfPFw9tDup2KtnStclNwrVGLK1Ck4ncoxQa+U5BQDruLlzZrw6lFXW4eX6C2h1euC/HxzatVU2Cnpde6xczCLQDJEqL2aabBbt26lwi0LhTTM7SZIlC+dFHHy1xCAlHJv0sRJJuVN59/OD+ZWlqjmUgFYRIWhQKD6ohJcGdgqebaAQROCdwJ1Ut5lMv1KabN63Xqu+Gk/PkFSTsS1f7+/jeeRaHz36umHp3FJTUs1isKuToZ+sKT19/fdh9raPSuFUubJi++Siy8xEHLp8pUcu1akclFEKbbbqXKsJRSVyjDe9Jrp06fjnLPPMZ56nfTsseDdgd+f1hbWCFgjYI2ANQJHxwhkn7QM1185DjWr78ff7ruZswQucPOLdlClf1Tf2any1zxVi7JS3plJpyF4Jl2i95lYoEX/JVttlezz4NrPfgrzTzwV28uqsXb1Kjz474e4tYpztV+9rnemyOOZUl2VCfKnqWmFOOvcK5GRlY2FL/0dZZtXmUGXEjBKkKayRZUKqtxT+4vYuR9Kq1LTRuChfy3Ao09uwkcvnY+//ukXeOLfv0ZJQQ6+9d3bkZCaiyiN+G2e2IKoeFdbQx1efO5fWLDoKXz3jvtQ0XwWnnhRgCyJDJEHYjiCFhVDy4Y+6z5c8C6U2Il6eret59zwnd5cgcNxN7ZxHtpKz+PD1SZkunCcOxuTnawYcR2ksu1wdfIQ7ddGexfHnPlmb+E1SxGtqjhEex7ebgaCd6EaQrZKwrfG8iHvLErAH/zo6bA1EZdv3Ans5MK/vWv3zyLbOXcnRHfQ8zLenIU+ptiydHiNknCX8M0bm49b8G7fYT/q4N3RVOJ6R/gVRJs3o7ZXriovqPC46/FtKpqPljac63Wo4V3bIvqO/exnCPb5kv9extUjqNI7Nen7+v3BuwSFAaj0cz8Aysn9JqqMd5idMhOi3tcM97XDPNRBbf5e4Z0mbVLI9ewHfO4P3sVta/sXRg9HeTfgiQvCnXYWpnzlBow84zSjilOJabxJNffmm2/iiSeexNp1a005afHICfR5S2IZaYgwqc0YQUv5Nn78RDzzzNNcqXYwPr6IMMuD6toGKstYiCLfCk5AuzpbqIjrNCArJzff7KOupools7FjFtKXbs6cOTiWjxaWsyoFNpkAz4RW8INVajKFQ8hbznjrUW0nhdtGrrKtWbvW9F/wbt5JJ5l59/Jly03YhpRxAmE5fK1AYLwJtv33v/8lqMsjkKR3BlfJlRqrnytpNic7y4RVFI4oZLqVx6j0dPvnExg2MEyii3BMMFH71OuTqdCrJVhUOa3GTkBPpcOCnQq28DBAo4bPhznGUgNq4jwYvJOicPas2Tju+OOMirCsbCuqeN7yq0yiCe/WbVuxg8rDvsBV8G7a1Kk45ZRT6K+XaYI6LHh3UG9568XWCFgjYI2ANQIfohEoOftd3PjpUXj6/m9j8aI/cyoQJEojwqOSS6o6l/Ezi8E7zTzEsVQ2K1wWy57Vn3F7k94gi93nH0VxYS4+d+01GFUyFq2NnXj+xRfw/Msv8FVymVOdBB+qzTU+NNyXvvDzr06nF+dddB2u/fLtrERoYKDEenzlC1cweEpWIkrAjcFCO4M2FJLrtFMtyAVS4YBrbvguVfXnoX5rDa68bDb381Fs3raCLJLKNDNBlCSLM3jOQ6Tui52dShDDSM0qxU/u+TNeeHs0nn2NZZ9U/hlDtbBqhnm+KwaRfw1wzQ8XvGumUux1egw+nrSvyu5Q3noNTa1o5ONwtpND+bg0OQdz8oc+roezP0f7vgdU3vGk7eVlcGxcfchOPzyCC/mlLM9N3APvgs0bEGreuM8xLHi377AfdfDukN1Z7+OOPsOPlwkN9++Gdv27kjfxpP/vVHgag0MJ75SC2fDkk+j+za/5oTs8/ZeTgCGdaqh0GfMTZLS89RaCVColskQxeeYsc7mqn3wCDiqJBluD8/HDXvBuf83VC++Geysatd5wX9R/eyqknOMnwEmjf9Y3wv6f/+y1hSZAA5WeDuewGnUWPiCUSY+FKVPhY9lpEn3ROu/9NfxvvYkwYdZgTfCuez/wTmos9XGw0llNxfrDO7NyzIf2XTRlCryjmKjEv7duLcMuwiwnYVfhxInwjBmL+u4AWgngIuXb9u4ilWPTf/JjjP3852M+bfKN622dBFmvMG3pmWdfwM6qGirNmulnN5pQiEmm9FtUOmwGx33cuPGmLHZX9XZ6u6UTYiWbkAofAZWH8MqUkta1EPY1shylywRaZGTRXJYnULdrj3qstHQU01LnYfq0qVTXxY1rHSbpNYsgLZVAKw7fBNLkT1fJstjlK1dhw6bNKMrPNZDuxHknmoAIBUosXbrMgMNjpk8zqbQpqSkGpgl6yQ/vxRcXIDcnx3jaSWHXzTLWLprv6rzSeFyBPcE7jY3Kbj0c03jZrPqgvgkqaqykslNpbYCelPKmjB9H/1aAh0peVfJrJ4Azpbbc50Dwzun0ICUtA3m5mchiee0Jx59AdV4by2bLCTqp6uM120Z4t2Hjhr1gqwXvhvNutra1RsAaAWsErBE42kag8Mx38eVPj8FLD92GNxf8zgRPRGjREeXnbpT1iHbOO+JYRfxKD/Ky3UAvNruWFk4lrb2jQ7Cm6a/sMc445TR85tOfRltLG1/jxF13/xzbKrYa6BehzE5hB8ZSTwfRgreseLllek4hfvyLx/HyfxNRU7MD11xZgl/d+T9YufRlbtibUBANqmKP+yBsJFVkUS+mTT8Z3/zpX/HsM4tx7QUz0FG/FZ/44lXoDPoJBbngynpTKfvMMXtXenuzdM2c95Irvo7jzvgaHnoWWFuRzn6xLjVCbKlD8jjh5UOvazxc8O6d1C4sIojcGP3ww7tEXvgzvNm4jirLzMQ9ibFH2/vsg3I+g8E7tLNcvnYrnFuG53030Hn1JBchWjIC9gKVc++pXbbg3dDvAgveDX2sjsiW8TLZuNpusIMe7QBvIEXeoYR3rfS7anjk3+j6x0PDvq5ewpRiAoDim77BGv0ElP34x+ik2X/OWWcj7/rPm/0tv+wyRJksetDwTpOVwkL4zj4bDprudy96GYFlTOcZpAnccSphlIDvtUkxGBlZCvsVV8BFoBZevRqum2/aa3fxcIeBINiBjqty126ek3vWLBqTToKdPmh2lpw6i0vgprq09be/RRvLHsOMFh+sHQje6XWaGPoHKTkerN+aaKosd8IllyL3sktpt+JD1TPPoOzPD8BFxdq4Cy5E7ieupM9GAOUP/Q0NT+8NNXXcKd/7HsbceCONV5m21AfeqYzztddew6JX36BijGWi/gaqvpIJ4OT4zBINAV16vvkI6roCTGul54jKWDOo+lKogodqOanLdlKJu6t6F5VqHSYd1eX20tMu0wxVSxP94Xp92yYQvs6fP5/lqiNoG8GkqN6ZqJfQS/5wKs8VLBMUM/COwRCVlTuxktd7w6ZNyGYgxBiCypPmn8QAi3xT2rqVijUp0FQamws5kuQAACAASURBVJObY+CfIJ2gmdR777y7xCjmdN4hToK13x5urwCMIl5zGyf8goYCdEqGlWKuhGEfVVVVBtQpUEN90uulTPQzkELHUNmuAJ6OpbV8hUnIO09qRUG7ONgTzFMp7QN/+TPhYDvy2W8dN4uKPyfjx2pqdmHunLlmrNuYUquS304m227ZsgnrWKLb93qpVHciz/OsM89g8myWpbw70Bvbet4aAWsErBGwRuCoGoHMk9biyotGwO1fiLtvvU6zjNj5xYR1vW03letz7ntt0Ofnmp1qZuzFtGlzcB1Vd3Z7Er3w/JwHbMMv7rlVszc+9rOobkvFOVdcjUuuuhU/vH07Sypd+Nh5XrTUPI9f/+KbfK2WZvvGkul4LowcNQVf/9Zd2NI8iur7Ctx542Tc+q3P45HnniCM5OyZ4QSx18UXXfcORMvLn4qbvvNrbNo1Bv96IYTWcA5FhUR7VAbKn5qEEOEPQGDFE6nNeImegB2ElwfbEnwJXLimpx99lfu3Li7sd0rpOEALc15W19LF7ATO0XqrQd5rX2YnJOKzGbmY4UkfdBcOD1NQBVKtZkYgEu5BuHv48HYweBcN0zSwqwn2XVvhqGwmRB8sEnDwC6AQi0ByAaJFxbBlZ/D7895mUxa8G/rNa8G7oY/VYd9S4C559V93H2cHvZn0xVagLuQ7AQ3L7tirD/r5Nx2nHvZ+vd8HiIO8QwnvWip2ouHf/0b3Q3vGe6jn6SN8GENQN/q3v2EtfhLWXHcd2l9/A4VXXoniH3zf7OZNJnYGef0G09YdSHnnUACGynHpxxViemfBbbfBXVKMVoLC9gcfHLSr+ng9mGgTvV6/ToPsv/2GG+G69BIEGGbgvuqTAx5TczdNc0wC7BAHMEpwE/jMNUj8yIXwTpgIJ1VgKtcMM9kqsmolWgjLuqlQi7LUc7Bm4B3Bl4sJrz7uo4cprkF6mHmoiHTx+gSpIGtfsfw9w7tJn/0sSr70ZdgZilD+l79g3e23m2CK8Z/8JEZ+4xvoYUrSpjt/hh33379PF6f88IcYe8MNBuxKkSbgpFZWVsawileovnsddfW1TMrlWHsSTem0QicE1+ycBKYk+QjjMugvt4klpXlUrWWYVegeKvS0TRNBXDOTauPlsaZE1S1TZ05ZexgF0gvppk+bZpJSBcNCfcp37ZykCp6pDFUAT95z3YRvAld+qu+koKukP4XKS3NZ7qr0WAVCCO41MsFK56TfS3q9+hMMCIB1orGhieXA60zpq4BaLPaekzeq7wT/xjGh1s1SVycnuwKragJ5hfS8qySo7SZEUwmwj5NFvVb9aWrc+x7QfvXQsaUGrK+vM+NnvGZ4TWSKXcP+/+Vvf0V7ZwizZ87ArBlTDbxTcu1Cpvwez7TZIsJitTaW9FbwXLcxfXY5S4J7egMu9JyOMY4A9Lxzzrbg3RDf29Zm1ghYI2CNgDUCR88IJM7cienjHfjyJ314+jF6yVZtZBonvXYprwv2sISWSZg2hjXoIz1qY5iEPUiQpaJZJ+ycvzKLFXZ3iJ+nnFlGCFeiPvrV5iM/rxDTpsyhej4DS9/dhLPOmYSGljVYuGghF+taOCfkzJL7ZLQWKyC4f0n8+DnvYICBNyUPF3/6Kvzz6R689qYTHs4pzpobwQVnefCfR/9mfH8DPYRK8uPj/Mju4pwqLQtzTjkV/tAY/PWJ7bjw3Bm4fJ4Dv7rjZlQ31vFQ7HOI8xOnIi06udBIz66gk+W2HmOm70tIwonzT4cn+Rg89EQzttbnIGCj8s5E7jJJl358IabdR1cNHSAdLuXdwyl1WKBAj4NoNp6PbEpSuaDq9BDesUy6f9M1MtepX7NzTqYKjc3l1WigtUkPF3EPpk1ljOwnMjNwirNwwN3Y3UlwJhfyPks9mMMcVa8Ndzcj2Lxl2Oc0qPKOe4pKYdrDIJPqFkSZhmtrZ5hEZGiBJVGmiYQzUxBMmwD7AOBOHbXg3dAvlwXvhj5Wh3XL/qWyAndz+CVTHncNr99qAJ6r9DIElv90r3Lao12B13fQDyW8a6TRat1jjyP8+98N+7oOBd4tJvzq4TUcrO2Gdyz3c7LMMImhAP6330ZYwIqwxyNAwdlQhB+eXccdh1EEhQlUqDURHLX9mqW+g7SDgXdxcKc1yp4hwLsoIU2U/mx2lgtLeRiissw2lHANQhHHD2+F75OfgIMls2GGMvQsWYKut95GhJ5pnZs3sRxj/yuGgncRqvZSmaSadsYZaOfrAlRcJSrtlUqr9lcWoepHPzpoeOeiSq38z3/B6p/fOWR4N50+imOpvFMThBJQUlP4wvMvLsTLi14x8E3+c6kZeSZVVZArQIVaMmFh6chiU0q7ceM6Aqo0lsUmGmAV5qquUQzyuXZ/PSdNg698aZX0WI7FmaedCi9hWNx7T6DPLtNnAa/e0Ah53al8NA4ZDXRjX3Yx5VUJtYUcTynblLYa3ybMhFepAQW4BM4iLG1pp3Ju2fIVDHfQRC+mORW4k7otjyq9Qqrv5Nup1kGFnM4pi+EUeSylle+elvLdvepCUxjDfsqXLkwop9JhJdGqZFgKPUFAQcmqnVUcH6bo8n0ST6KV8u4/VER290QIHo9h6e94k34rVeHjT/0Hn/j4FQZI6jxrqI6VmlBg9e3Fi815x5vObSxLmM+m8i43J9eAPcvzbti/Lq0XWCNgjYA1AtYIfEhHwDWtHSneJpx7kh3TJiRRTU+7DlD17+RntFTvDEZwRJXwKr87whx7iF/otdzoYG4Fv7ArJMJBGEb4Fo1waTnCRVdHFnmXBzvKmvHmG5zzEvbNnpuB8VM5Fwq3046GiiEBwJATbgE0/hcx++MciMcNO5JQ19GFvz9eg86eIpOUUZjRhdPmp6G4iFUMVAh5w344gzHrmoA7A13udNT4o3jhtSbUNjoxfVIiTpvhpWdfIwKsVtA8xq1QiyirBpycfxLadfc4uNhIE32GX7i5wBqiguzlVxqxriwRQWcmF64J9liXG+WcTHMrlduGlu+t1tvfZf8gwzuNh6ob0jKokFLyxwBNgE4Ku5hP4J7mUIAbb4iyzbScoVdzV1d/k5rhvRkOBO/cqZyjJo9hCnLG8HZ8lG4tyBbpqOJ3ohXDPsP9wbu+OwvvYGUZy9Wd3Q38vibPx954GX4XYFE9S96VF82fSw1C/+soLXbCpVSq+kr4u2Dg2jAL3g39clnwbuhjdVi3vL2BK1q9wRT9wV38wPri6575rQEB3v8PCryjEd45aPqfctZZGHHLLaiguq594UKECR88hCmHG97ZkuiMR/USEww4T6GnmmAhyxdtLEUMCMoNoLyLEIJECU1sfCA7G7jiY3CcdSY677oLoRdeQJR9PyDA4z48l14Gz3e/C1vpSATok9b+hz/AT+BGMjWk91kP4ZObQQrZ//s1eOcciy56sYWpovLSo81BUNT63HOo+MIXPlDwbs2aNViwcBEh0TssY+XKNce7YEQx1XZRlqQ2cGIYpcIrF9lZqSjbvtOsHkuB5/YksGTWSUUaS00JduvqW81z8fLYgQbMl5iKE084EWeecTIBXAJaqDqTYk7ptvKH08RMEyxJQ83KtHzrVJLKPikBVpM1lcFqu0SWjwrWqSnsQjByzVqCRZWPFxcZ3zs930TwrDRdhTs4Cdq0zx6uRKvPxfS58xFMmvJVKe8UxMLnEwn64vDOTJ6pCBRM1J9S3m3dtt1MvrN5rznkL8lSVynoknnvquS2mvDOw+29BG1KilUprlSASsWN0n8mJyebYM9tAjG2E6a//PJCfJvvtWlUJarkto5puQJ4K1esHBjejR2HU08+GSOo1JPXngXvhvT2tDayRsAaAWsErBE4CkbAMYfALNSKREcNCrIIdKiCcjJZK6LPaz44W+BnvbzpxNvCpujUTn85G+FbSBCPMC8U6WC1AlV5UVYYEHh1dcjzlmWnzREq1nwG1NldHUhOp59thioRBABcrEblI8S5BPcnUBhh+mSIcKAnysW4+h70hBMJjjj/CEbIB2TD0YXMlA4U2qpRimoURDgf5eJhma0Ua0KjUNuWSjjoQ5BWI1ECyKLsILJSOMPg/lU16+Q+giEGU3DhkHuMPQgmlVwb4ed/U2MH+53E8+ViHvssfz8bU2mjPL4aMR7Cy4YerPBBhnc6Hy3yan6nudlATXYpzX4+Bpi2RzjfbG/Ytcc48CDeCxa8G97gRbtZmePfhqB/+P50Q4V36lG0hyKCljoEqxMRpaCAigK4Q+1wUo3X6eZcnwDcMZK/C7j4bfPmHfAkLHh3wCHavYEF74Y+VodtS6XK1mx4A4J2an0Vd/0PKoCXcdJtaHrjO3ul0G7MuhZ/2W0be9i6+r7u+EMN7/ghaCcUsQl+cTLhJdDQ2kPyqach/9vfRsJxcw2sqP7qV+Fn2aiLICRBk5WhKO8IOhScEdU+uW8l1B6wCX6dex7sF1+MKI9tZxmkmx+2HYRhbqachghL+sO7KPveQ5Vd6IILYD/jTLi5jYdhCGoRlj12sqQ3+MQTsBGiydeOFMYAGhMIIiVdb/moeY7lmon33AMnyzoj/HsHU1hbv/Utls2u6k33GuAMuC8b9ynT4qi85Bg04GBoSMLHPw7/66+ji4EDqSxndlDJ1UpvwA6GbMQ97+zqCycgGqMI+6J+BTluUY1xry+dnf+OcN8dHIcJn7oaxV/6Eg6l8k5JrAteehXrNmzhUAQ5gW3CxAkTsJ3BCVKUqYTW6XSzfLTNmDkLRil0QkmpWtgUmGpnkEPFjnIDvwZqBorxxdlUc55/3vm44PzzDDxrqG9gSEOrSX81qjveL/q5tpd/XCLBmv6u0tN4yeoWqtGSWRbu1LgR6kmJprJWhV+UU8UmyDdr1kxT5rphw0ZsoYKtgWWshQRdPnoFKt1WQFD9LiK8S6fK0sfrIK88ldZKlSd1ndJmq6qqTSqtCZAgLMzgam9ySjIVebsI2VoNcNRrBPX093hTWa1UdepfK8GewJ3OZ9SoUQZA1tfVm/FV2EYFf78uJly8+aabkMkSjHKWacsjz0uPwfXrN+wL79iPsfT8s+DdAX+bWBtYI2CNgDUC1ggchSNgO05UjqqaCIPL5D1LoBalqsakuRpix5NWnKsJllAJqeZ8sedjei39jADQeMgIb1H5rxJY/symNFej2tNCIktOWeppvHnNz/QCfdZTwUN45uL8xCF1H18fVuUF5wGaxxmLDu1aPiT0eEsINmB8zxocG16ByeGdiNCf+A3bdCxLPAntnlLQnAOdLm7rYH8jpE6aMykil5YlUXu3YjL4lMItxPS43e5zDZm5ky2cxO05V5SSUOet502TPQr3sWyPAf+BbofDAe/qCyvwWEYt/us5uFLVeN81jzJhIwO0JoaMNDa3UX030LMUA3A+dyiaBe+GN4pHDN5FeH35XSYaVCpzH+UdfxdElEat+8bNh3mvHtiJ3YJ3Q7/OFrwb+lgdli1P83fgrJ6H8O4775r9y0sqa9Y39/G363vwvgo8vS7ui3e0q+8+zPDOTXCRQ+CVTv+sFpZNdlABFCYEcVCJlMiyz0KGNBhjfqqzquiv1v3ii0ggaBkKvEtgUpd37nHoIfgKPfssfPTwOmBjKaSLyjc34Z3DR981yppJUxC48+dw0Ow/QFVVf3gX/shHYKeazX7MMTIEMxMvG1VNalGBv+dfQIAecPYXnqdEmsDpq/8DDxNJ7SwXDT37DML802yr/wnE8bmEr30NrksuQZhgppNliy0EZlEqvvZJABb4ZPprKlNcnVQrdj7+GFqeegrdgnIETFH6pXlOPw2ZBJIu/rvtpZdQ/+BfdsO7kf/7v0idNRutDGNo4NinlIxExoUXsNS3Djv+8Xc4uJ8RLMG1EUQ1Ugno4vsw/5prDim8W86gkYWLXsOKVWtZRsAkVQZW6JpLded208eFCjkpyFKZjOrlyvaa1StRynNWYIWUbV3d9Jbr7GbQQu3u8In+17mJnnRJVKWNJGQ9/7zzcDaDTuKhEnEfOkE7lZZuJLBavXYNvejGmWAH441H/zop0oyXHa+pvEs0YW0nXOym4s4ETfD1KntVk19dS0szlixdTjjYhcmTxmAkfQdVpmvAHR8B7lN9UDrsbKYJZ/K9oPALBXgI1E2mWnI7FXapaalG2aeyWKn4NGnU69RveT/qzglQyRcvAVa5rHzyVE6rm0ppuX3hnZR5piyWfnYbN2zAps2bsW3HLnz1xi8gnwCxoqICbX6/Kf9dQb+7vmWz8hBMTk7DiMIcC94d8JeJtYE1AtYIWCNgjcDROAK2OfKeYwKrCA2hmi0qHztBODbxO0XLEnXFQJZ+KiVbDL4p5dV4wglsmfwKhTsI3OnfeijSldsL1pl/C6j1wjzhM0E+A/i4L67/UhgnkZxJodXLzPPEcdqnjQ93oBv5gTrMC7yOsyOvYkKogep/LxZhDF5NPB4bE2agzjUCoThY6J2Rqo+xhFn9SejInUfYl4hKfo0FiPqn81coBRfL1cfe/tLtLnbZNQ42ws2l7y+86yjdgX+m1uEV56GBd/u7pxuaWumD3HrYb/uDhXft3Z3YXlM17H5q/pnG+XReaiwQ7sPSjhS8O9TjYcG7oY+oBe+GPlaHfEuBu7N97+KdF2KJpwbczf+e8biLh1UMdFA9N/ecq5A+5Wps+Pd1Zlup9RrHfwJPrunBloIs87Kx1Q27/37IO/8+7PBIwDsHYYKb4EnJomHCio4BEk/fi+edh35f+QxpKGAabc2Df0UrwVKIiiBjwCuAd845yPvOd+BlCmgP/eOaHngAbX//O3zyFZt3EjJ+RZUa1UQDed6l3vZjJF58EYKvvoae3/8edgKZvRpDHWwMHmB0J6JMEVVz3vJtuD/+MbgI8cKESj0vvMhJScgo3zwMeghRDdUf3gVvvwOuj12BEOFOiGWGHvX9o5cZmCI1VJRBCqEFLyL0u98juI2R4n/8E7z0HIv+52n0/OmPCK1cuVe3onxNaPaxcN94A3wEgzaClCCDKjo4Dp0EKwqxiDcp7pK4bfJdhIsEU6133okGlup29nqrabsEluIq7deblY2WRx4hBP3pbng3kaETmeeea8BpDf/uIzAa8dWvIERotPFHt8LJ6z3mpptZRpyC6vv+wNUiN/I+9alDCu9W0A/uhQUv443/vsXyy10mKTavYKRJQe3uUmKXnWWlOUyYzcGOyhrU1VSwZCHTzB0DgS5jACzBnYfmwV1U5+n1/ZvUm7oWRbzmcXgn4Na3CcwpBbZiRwWefvppZHK8Ro8mSOUY11GppvCIIL1dCguL6PWWzTAMKi6pkhPEE2wTWKuiH16WQiwIzMq2ljP0oZrQMAElRYUoIbwLcaIf96DTpD2XKk3BNh0jjanJ8qwTlFOJrFRy2xk4IiWelH3y/dN8v5lKOgVSZGfHlHpSIgrWqfxXKb1KtZWiUOej/wT95MuXyMnWqNKR7A99cQhnNxParVi1GqvWrCOY7MR3bvkGMmnCLHjXwbQ0fYFYT+XgIqo1NS5qbo5xKg2uR5Xk45RTTkYO+yA/PKts9n34xW8d0hoBawSsEbBG4H0ZAdtsfvbLx8rAOJXD0vaC6jrDugTiCLgU8aAPbVNVEaufNduL2MXs0AS2tIkUbr2Jrgb09YV3vSq+3VSQSh6W3Jp6VkE/JsEaeCeoJrHbbhs2+SNzDkoVXUqgjcCuDueHX8TZHY9jRGcjum15WOIbh2fd0/Cqdz4qEqdz7kT7EFVdCEIaVSBVdeoNgzfsOpb0d/xZ2KE+6EC90FEnTVWh4J1NakRWDsieQ2pCIwtkf6Pv7j3f2t9FOxzKO//IHfhXWh1e7QPvuiSc7OdL5+UpOQZL1BvinaaS2Rb/0AILBttllPdWsItBa/tp7xXeRYN+NPlbsL2uGRV1LOE9QNNcWYvfavpeE6aaLMHlQUF6NkYVFA9aPnyg/R7p5y14d3AjPib6s4PbwRF4tQXvDtMgC5ypFSXT9Lx5KUp9G/c60vbOCeZnceVcHMhFmzfvFUixv+4NlEKrn2kf/ZstfRxe7JyDSv6yVYsDvsN0+odlt0cC3nmp6sqjEi73TPq48cv9mu99b59zeU/wjqWE+dd9HiO+ciOqCbVa//gHgqNtsX3L3JVwI5Mls1kfI1AjmGgjTGu+917YV65A2vyTkfjLu+EYBN6lE2IlfvSjCC9ahO7/x955wMdV3dn/J400o1GvVpcluUnu3dhgsDFg0wklCyFhs2HzT5Y00jabZJdks7vZTXazkL4kISHUJEBCCR0MNu4N926r2Oq9txnpf86dufLT0zQ1Y+BdPv4gaV657773Zu583/mdg1LUARMki4QyL+Laa6UfSaA9SEJli/y/B8Vx9TpUQrSLC5Aw/FEAZEIQwIwIwLk+hGMQ3tlvw3a3bJHwm2+WLpTFOm6/Q1xI8yRkczJsA8fTTQgJMGWfN1fCAF/6nnxSuqDAc+A4HVBauf/4R+n55S+HwTv2w4Vj7b9sldg/9jGJRYmnDQqvnscek3as3wXfMpZRqiEC5IlfvkLifv4zNQ7N8AesRX/M8C7z3i9JdEamND7+mJz97ncH4d0swLxUAMKm116X6gcflCh4nuX949fFhdLQIyhbjgDomfbP/4Jy3gQ5+1NPIEjGxz8+7vDu5VcB71gi3FSrPOGyc6cgrRWeIY11eMDsQElptsRGR0ll1VmozLokLiHZ40/Hp8rwvaOKrb2dybAsL/HUKnCSwcALthiUEvPnyVAWfgSqSirvzPCOyxGsUZX27LPPq+1Mg8dhLwIZGOrQBCUdYdnM4plIiUWsO5Nf4ffiUH50TsC7BqlHuSpVdwzheHfvQWlqaZe0FDyhRLluJtZhOptW73F/VLqxPJbwT++fyjqWx+YB9pXiGqKyLwYqUEI5HjNLiRlkwX3yGBxelSdVi9w2/fLoWafSeuGj1wmlKlWDyVD2FRYWqH0R3h08eBDKwN0wTq6RGTNmykduvFYd8xnAS8I6fuHYA2C+YeMGjJ1nIkp4l5iUKlMLsgHvVikfPwveDXsrtP5gjYA1AtYIWCPwAR4B2wJvTaSXy3lUdl7wpopM2QjhPP/z/qY+o8G2vOo6iue4AAGfXsz7Oxfxqu8U8CMUJA4LZ3ItPHNVuR2iJFyYJ2Nnbmynn9RJqe7oL8LNwu9uoF2SkbA5q79GbnC/JmvanpZJXTXSHZEp78bPkb9GzJU3HCulNHqeSr0NUykL2BMUc1TzsYXDxI4luuSLHnUfYBzLgJUyUHVUCfA8YNLr86dAH7ZFoEgQuOO99byrzkTZbEqtbI1C5Q66RTu+xvYePFBFfzmXhO8xWwIYo58cCp9XM9Nmw5D663afg3WEgvynWziTeamUDNLCB1CejDkYT0EfbFW6WxrU9eIps8V14+2jG/NOfi8ZLbxrbjgpR8tOy7Hq5mBdkhhYvSSj6iUG4g1avdhwjpvgTd3QhMoYKPAuX7JSEqLjlI3Mhd7GAu9sUfA4jIbYw4FwifPc3G3l4m4vH7ZXW2yeRCQVSU/FW7gxDWGGnQ6JOFo47r204N04DmnYfU/Ip+9YOY5bnJhN/X14qdpw3P5HBnegvex87bErbDKCCTzKOQI2qvCowAu1Fd/2a2k6+IjyzAvWdNIjl6tNvVkaJUk2I/L5/QLyzge8iwFImPoP/yDT7r1XmqFCewNJr+YWCrw79cUvSV89DDy9LTIlVZIQTJG49iqpADhzHdgv4TB7HWw0/0XCayISWB0sOwS4anvot9KONNxIBA+k/eynYh8lvHNCpeZA+qkLvnDt6APbILyDUmsAXmyRUN8p5R0UdXLooPQyYRTwzvGJj8sAVFEuJLe6brhR7JfDow6Qpf/ESYkEfApfsVx6kNrb+9RTEnX3p8QOSEiwR/87+3f/VcG7ASTJ9qIMeBBWmgbUhdTVMCSjxkIJGAGYN4Ak4J7HH5cuhCL0URmFFgZ4E4PxifrU3RIOENTxzDPSgv32qae4nha1YoUkXHO1RMBDj+mzzX/4o3R7AVc2ynPjmOiL0tymP/9FHEiqTbvjdhXQUfLznyOpKk5yUZLL6ZwR3tmhPKvdsFHKoVCLRElr3iWXSDIgY2drmxz77x9KGSCjuflLm6Xy7tXX1yvftY62Jh4VfN0SAMNwvABuUVEAV1DaRdjsKPVogwdcI+AZ/ONiMGFAaWgU4F1LW6fUAOxpcMd9EzjRF46edBreTZkyVcG7NWvW+IR3BH5Mk6XyjgEU8wEzm5pb5PDRo6okNjc7QxYgkTUdik2mrBKMcaRZ1kvFXB8g4iSAur24R7Zs2wnYWCtJiTEyCV5yOTm5yoeOfnaeNDK38u2bPDlPgTruuxn7YnIboVge/k7lHcM0CO6oxiOQo4qwCqCYPnxMm6UvnwuTqqamJgDMNnFSBYjyWybNRgPk9WAcGhBMQXg4OX+yApBUER7Yf0ClyVL5N3v2HFm4cIECg2UlpShF7gY0tck7uDeMZbM2nIMEeOcVzZhiwbtgHyzW69YIWCNgjYA1Ah/IEbDN8yjqPJ51JGv0fiMxo+rMW1JKGZxJ2UWq5pmeeV8jDMO6akFVfsttciW62PHPHkUbARmLcsMH4EeH5fvwYG4A0CiM4ResXAUcUn1RwI3+eh7YZwcQiu1pkvy+Olnd945c0feWZLnrpcOWKNsjp8l6+3zZaV8k1Y4pUN4BMnn7q/qgp5EKHiodneqHek2BRS9x9JYIK9kh9j2oLtTrE97tDh3uTITyriaLnne1sgXwrg9jUw/W1lFfAyDVizlsjDjxQNhX8yfCU/ASze7Ag+RIpA37gCt6e86YHMz9MIdX46OiS7zne+jFEeUqBxzrVOCvFXxOt+7WZjW31X1sr6sC0OsbNbzbtG+HnKooDXpf0ptt3rRiyc3MliOV5ShSapO5BdORZNwF+HcS8+5W+E9Pkdk5UyQWAXI8GhX4Cp9pDAAAIABJREFUNsZGaxmPf/Wwm0dB73CM/Whg4Vjg3RgPaUJWt+Dd8GG1lHdjuNRY9ro+DnHj+H9hQp1MrX1Vqeb8wTpCOV0Oa/w/u8AyWH8A7idPerzCvnjHzGG9Veq7tNWy+9G7RwT9uCHCPALDI7aVUt7WgwyoHdIjS4f9n8uaX+PxVrSUSHZCgfymP38Moxj6qhcyvGuGoivzo7dJAfzqqBrqBdxiMIVuDEOITIVvAnzFyqB+i58zV6KnT1dGnsYWBjWTDSowd/kZaUNpbcv9D0gXAGLhL34uTqjhfJXNBlPe+YJ3dpTaRi6/SMKYGAuAFIEyQqWweuxxsaE0tZclq5/7vEShpDUMUK8XYQTsfzjAGEtKdWNwhBsgrReALvKWWyRy2TKU774tnT/4gUR87E5xQhHIp68uQBa31yfN1xkPhz9ZJMqHOT6qoYTWhfJMvQ6NiSMAaMKgjCTIc8GzzY2SSWOLRBlnOMqO3QxjoG8b4JRukbk5CtD1Adbx3ERmZkgk1GZhgFLNu3YhvjxaYhctEhdeP/Xtf1ZltNmAuFGzZyGxqV16AYwIo1iuGQYQVQUQd+L++6X22b8MOxwN7zieg6WjWGo/QNfrb74tW7dvl6YGJDThqSK97rphqEw4FwnfQScmVympGSj/7JZTJw7IFPQxFt5r9LxjGXFLSxtCJ+gx4vmwZwkp1WNUzaUAEOtWkF8g1113raxGIAh9O8yN6zCw4RWk8hKMXbzyEgx5u2zbDhBXWS3TpkyWxUsWK2VcO8pR6zHehG4puAYScPz96A9hYRXUe/S72wsfPzw3xdNLBzz0pqknlYRwBGMcg3iET1Cpl52VrVJi6V3XiT7wuOnPdxq+dCz3JWAjIKQPHSc1ZegjWxogKmEc+0i/vG6sa8f2W6ESjIZaj359hJhU6hEQcnke4wmUzFYg9ILKPaoCWeK7avWlOIZ49V7dhuuM7S0AZyO8499YdjsPUPPyyy8HmEwC6OuyymZ93bzW36wRsEbAGgFrBD6QIxC2AHSFAEcHMyhw5/V/U3/HHNYjovM0JWjz+tdpuKfDLRBK4fG14xxSSdm8K3B7BGee4AiWpEaihJW/0wt/gJI7JbFj88I02uEriZznNXrvhaPMMaavQ2b1HpOl7kOSG1Yr3ZDV7ZJpstc5VyqisqQ3DOp/N/avQxZUqa/uOH32QJSUF58HMiIZw7Msl2E/CCAHvfkGqZ1XPYhF9/rDYMMvj4mAdz1TyuSJ+Fp509Y1CO/cAGAKSvKBO2CouVHImOTDqo/grjsiB6eUgQNU3sEL0G2gbaYNheOhZxiuExfOQW93vThjc6Snqxbg0OORrFv4ALfB9OCh5bz9sEZRZ9jbx/MF7+JiE2RWTorERITJphNn1Xw7PWWS5KdEi6unXXaV1sI6JVOWTJ8t3YCgbgDGnKSxK9P2nT4mNQCrrOowN86vM1MzZXb+1OEXTpC/WPBuxEM2ZAVLeTe28Ruy9kQq77T3HHdYY5st6e6DI+r56YpwiW7d4BPaEdgZFW/mDfML5FGoRIvyZHB9o/KOkO+en3rg3VduWSZrlg9/aqJLZbkt474I5swltFzG3DTEG9FBGxYmPDzR6JrwtNsLGd5VozQ0BeW2U1HC6iTg8tXwSTWAN+kSKLzSALXiAAVATnwu2oNghXb43nU++6x0AyrlA+I5UArYjBLPtl/Bk83QRgPvHPSYg+qpDyAmbPZsiSbIA0TpgfLO9vnPSR+ghxueb/avfU3sgBjmNsCnTlBKhQO2KE8QrwKOqrneP/xButDPsKXLxInxiEAYgkqdDdZYtkv1H9O/8MGlvE5MbQDKK7Uteo0wZSyUZF3vNghTVdkAwBwnmG5vqWk4whDCAJH4ehuCC/azhDdvsuTgGBKYxOuj7/t+8zspB1ztP3ViWB81vONxUD2m2zH4Db7+5nrZ+M4mqaupAohrllR4qUVHJwE8tavyWXqrzYDC8GTpWTly6F31tC8mlmCqF9CuC/+Gyv+pIOM/G+ofjPAuG8rJG66/Xq5BaIWv1gAwyoTVfTjeuUgMXgbo2ovjZ3ADAx7S4IM3a9ZMFQZRcbZCpcGG4+epUwrhy5eqvOf0vJslrztQllp+tgp9QWhF0RSU2EYq0Ek42Y/zmgw4XIDri0CPAJAqO/rlUX1XUFAgpVDBUQGonmjiHMVCZZcEEEtfPjb+TLDHZbgex4KNCjzuIxaKPaoDT8PDkAm+/ZhcHYRy8+jRY6q8djHuoUTclw/89Fdy2aXLZdVlKxXUpH9fJ8ZvOLwLk3j0f968ebIOXonRuB474adned4Fu4mt160RsEbAGgFrBD4oIxC2GOCFgE75vnlhG8pUB8tkFbzzlrAqiEfARXjHX7ge537e9VAKq0gYylY98jkN77ied8QI+OBhF+liaSt8kRU/Y3CEDr3wQL4wlLjSTmSgv4OFvDIAbzJBiW0YAFBWz1mZ0X1cMlyV0gcQeNQxR044Z0m3A3M/9gv+eSyPZd+8OjsPkEOZroQDdKmEWfSbSkAXtulliwreKbjH4/cm4lK4x3+AfFTiufaFfuYnAt65p5XJ44B3ryG5VyvvgvUItsuShim3uXFs3GFQ0gHaucNiIO5wKiinG1V2kXbvA3fDyn3wHuzuqFAqPIK7AaQAj6adL3iXCDXirLxcsWMc3sJDdrb09EzJSI6XXvjxnThbjYqSyTIpMUU6EH7BipLkuAT1EDk/A1Y3UR47mFBbO7a59/ghqUV1TSd+5gNuc7MBYMbiwfQklPKmpaUr370YqP5CaRa8C2WU/C9jwbuxjd+QtScK3tGb7rrGX/hVy43kEIzKOgIx9/TPSETdW6Lhnq9tGcEZlXfmoIo3tzbKodJqeXV3maxdNHmI+k4vS3jHpv3yuE1fII+QjY19CrRsqMdshIP8eaLTbi9keFf56KOY30RINL3tPnKzzyHsB1zoeWejNKMkNnHJUnECMviDd2Hw4Arf8DbmD5hcQB0Xd/fdYkMJYzdSVns3bBiy/dHAuyEbQJlhxPU3SAwUdxreheMDrAegxYU+RsFzz9z6ADZcUIUlrF4lqJ/0mvqK9Dz/vHR///uDvnttKE9NmL8AIRLnVGH+rq9+pt0CBLUCADpQ3muDR5q5tdIDDRDGDqVcD9NFsWyorePkCYnKyJDcv0G5LEBVDTwCCQsToa6KRsBDB0pGy373OynZgxJiNNuyiyULACs1fji8LEMwR6M3Pde8f3/wjv5sG3DuXkEJMcMS+BRzUiaeTPa4pPJsKSY53QBchTJ9+gw5eOS0lJw6BAVZNkAXSkh7hj65NO6TijMGL4wE3h0/fkI2bdqsFGvrkICcgfcMKgVZksp+sizWieRdlpYegleiCyAyC6q5nJwsQC3PZI0KOir/GBRRVV2FNNcTUl1VifALKO9MIRm6v7MRFDJt2lTpAsQ+i1RhptkWFxcrNV1zS4vqTx+AJ/34CE0TUbrK5gGBKCfGsbZguVaUMbBx8kTFHkM3+BSegJTwjjBuE7wF2zp7VZruFZdfgn5NkUdxn5aUV8vHbr9N5s6eqZR33J4Z3tHzLhUKyAVziwbVi+0YYwvehXq3WctZI2CNgDUC1ghYI2CNgL8RmAh4Zwys0PCOgRD0kUtIiJOkuGjMt5qgIPMICgnunOCQsUFyNroHoqVjIBaw9JzJXQTKaAnozM0D786M+cSfL3jnBHwrAJxLTUiSOijhpK9JElPzpLWnT85WV+LBbTseMk9VD5Y7UUHEuTIfJrO8dvG0WQrkhdoa4KNXgtLcQyWe8EDdON+lvzMbH1IzoI2N81rO7RdPnyPpCFELpb2X8C4M6svwSMJ5VB71wvZIgf2xNatsdvj4fejLZi/e/BdJb/6rGhl/Za2h/l0PL0tg2TQgM5fRap87vTy3r8tfCdaMvnca3p2u9MRxf/lW+Dl5PfF0YIWt4uERhVwYLwMCQyPsM0M/X7ecGdppdd/JSWsntIT2fMC7SIChqZ/7nMxC4mkv/LaqELRwGKq6Tvysy2ATUBa4EOEGSTfeAEOJejn01a9KJRRybCyPjYCajZ+DEQARDMCg+WlvUyP8zFCaCrVPX8lpPODrVSowT5LV8GYH6IsCWFBve4ATNqjkBGWVA0jgHIBSiC0M20qGD50T6jgbyju70dfuH/5QwkxAK+qb3xTH5z+vUmLbfvYzCX/tNUHNJJMOZACALgKgjNsInz9f2pAMG/W9f5UIKO/6+ZSV/mNUqpnaAPo+AMWTDQEP3VDYMTlWUMLYz/UAwVCzqNZww4/MBtUSlW3+Gp+z8nmsCsxgGS6AEEtcIY3y9A/gLxqKtPb9++CPgeAElPnSF6MHY+QxuPXdODHpNCjz6NUXhgmM3Vsi3An4xw9hGz4ww6EU60faaTfCGFq9oQUwUpNIACpfnhO9GEumEftq/uBdY2OTbEH4xxtvrJfTpWeUio4KNMIjluQmoDQzAU/23K4BqN+OILzBiYrmNEyOHOoyUam03X3S2d4Iz7gm9eHuhMku1WxU+RFi6Ubl3dVIML4SwSs6JEK/xtLSo0hXbcf4XbpyJSYGyWoZTh6oaqtBsEMdSpJZiltedkYOHj6kzslUwK+i4iIF7wjuuLwKpQDoY1BERWWF8pejEo4TDpadRuJ+4FNFbj8zM12VwebiCSdLZfnUnco5De+4Xy5HZR+PhX53J1DizDLYXJQ90/uOY8Xt6SeV7C8DOpKSktW+mCw7H2q5ZwC5d8BbsAWTqymFUzAOV8gMlKmXnymXv770JsBdsSxeOM/jmwf13Ysvvij7kdKslZIWvPN7W1kvWCNgjYA1AtYIWCNgjcAYR2Ai4F1DTrk8lVQjmxznlHeEYPGoXpg/s1DmFyTLoaMn5GhNr7T1wCsQc8sYOKvYA1j1uTCZ7oQK0m2Lx1wrQ/m9ufBHY4It56jkND2YD3bC2qW3u3aMo4PKivPkeceO0uM4Jz1LcqB0i3TVQPGZLCcqa5RnHqs0/MG76dn5Eo/vCrSKCabA64Vys6yhUo6Xn5LORo+fd1S8E98z8L0RCtb4cM93rYbmBmmC/x+tdXRbMnO+FGTmiRPfqYK19wre2ZJSJDIxHWXPsH5CiF1vwwnA3tGpLo3HaMG74Wf8Qw/vrn7peyowQgM68xAZQZv+2fx/ve5zWzrkxhUxw7ZlhH++bjoN97hc7jUPAO48Mwj+6Hc3Kz9Dqe8I8K5fMUOVzmq1XShBFb72aVw/UFlvsDcJvq5h3kSr784HvKN6Lgsm/0UIrEhAuqkLoKMZsM0F0KFLNO2AcolQlBEqVT/wYyl75PfSQmBlaLSPyEN5bMKq1fBfwwcZDPnjEQAAMiF1Tz0tHS/+VfoBJ/w1B2CM0/zEYlK6CnWIRmiCavi0dKC8MxyljG5Ajbb/gXIOJbVRJqBlv/FGBe/CFi8R19kzEgZfN1AT5RVCCBcOhZsNpZpsbV/+sjj++leJANAIpdHI2I10zx56YQD2KGhnKBUNZRt0e/AZNg+/Nce11yFJ9xZxQELeAsASNn+eOKBE7EBZcSNUfn1eibuv/bBcs81PWS2hqC/0RvF6pyEEI5T+m5chvCu85x6lSvMY93oaPdg2Qw32wgt/RTDEMWnBB7RSmgFKOZFiFckSU3cf/sE9DuUX/Uj1csYkKkAXEUnvuD5pwXlxuXoUWKN0n5CLIJPquzivIo77SsaTulVI8V2HgJRM+PvpRoBIxRsVa5MAlvMR7BADOMvtsH9UltVAedcOcExA1tLULGdxDzAoYhJ85AjRCO+oylN+M2i6PLgewG8ngk+6ea/guOMBWVl224kS1yT4Ec6dM1v1uQuvs78sf05FCe1cKB8J5Vh+y9LWdPSL61N9x7+xfwy20LCQE6kW9K8X22ApK+FhCoEf/n4EUHLZsiXyPK6NzQClBHMFBYVy1ZVXIT23SIVePPmHP6EP8MXBPUw1HsuOn4Jv46lTJ5WvHxvhXTqSf5ctmY8yWyR481oCaLSUd6O5I6x1rBGwRsAaAWsErBGwRsA4AhMB73yVzRKCzSoukNtXFcv1M2Nkb0m5PP5OnRwBwGvtgVcg5jcpEH2pQmYfln3NmCy7wpPggTxJpmTB2xj+wy3tfQB1LJFGCTPWcUaFQTHmloqaBqlpCO37Q7Cr4XzCO92XcASipCSn4oF0swprYwsE7zg35L9MrDMz75w/HQGn2XKnOg7WPZOcEo359tHXEQ6Ilr9shqTkp4u0QNBxGLY4MCAsa6iWk2dLIMqpEje+H3CunYwH+8UF06QwOw9DPvwkqa8alFqihQ7v9Ha831NYAk8DRDZGAaPkPGAjscV3M/1dIG7VNRI1YzY8zjukc/MxlQ47YPI7DLxBc39AlGEJZItDCF7CNOkpX2+lzXoH8EMP72ae/Y0U7dsqGshpVZtRLRdMeacvRsI7gjbCNSOQM4ZTcD/a387fPhfd/AtJK5wqR576tNrOyco4Be/YCAcXfeIhVfo60mRa401jhn+hqu+0Mo+gTr1JNB1X/+fvv6mBr0RWaLLeYG/avl4fT3hHxU7DX56Vtv/90bBdOQGHMuFHV/ipT0nipZcOe12lbQI2NP/lL3Ly17+RjmNHZQBAwtj4EKvoW99Wiaa9UMt179svqVddKXDtl4of/FCaH3lEXFAB+Ws2vBPb8c9hBHgAPQn//u8SzxJagx9c98GD0vfiS9L5zNPiAtQy6+TCsc/Ia64V++23i+3iFT6PRwVA/Okp6UUwRhQSOiMCKNqMG+BbvsehxGdeUtDTrFV3wx0fcE0B4kQjNCIBSbFM5q2FB2A8vAKdCD7oQkpqHcBpy84dfvfxXsC7cKgM5/7nf0o+zhHhnbERhu1EsMefkXa7A/1ughozFeWesZDc8zRThRYO85RcpLVGwtviyOEDSKNNRVCDHTAPXoBQ2nV3DS+f9VU2Gx2ToHzs1l6xWind2Fgi2gR4p8AaAhsIDuklR7Ubr2mCrkp427F0lrM4lq/yQ5l9YyoW/elo5MvfVfks1if0Y/kvoZdS9AFKEobRcy4a0JHrEwpyHwSFVNFxA/Usk8V9QXXewoULsUyn8r2j6o59YjgE+0Sox357gKHHV6QD9xq98JxQ/7VCWcd9ZaP0OxqQj/ufP28ufAXfkbfefkuVABPerVu7Vnn7MYDj5ZdfkX1QCLI/XJbbfxaK01JCeu85I7zLzMqTSy9ZJssvWqr+zuUseBf0lrYWsEbAGgFrBKwRsEbAGoEgI3A+4d1HVuTIJ9YUITE1XXo5n+l2ywuHO+TlfahwKKtRzCYJoq5IH8VAhHddLkAUfO9gEQ3ZEVV3EfZkBIehKgiNAK+7oxLWJqhKGYEXdaAhei/gHftDgGdMgQ0G79rbW1UybDKUZ7pNycyVnFRAOUPT8C4u1inlJZXqlcIlMyUZD7FdJY3StfuM9M/AvBpWPVTdVZ4slYNv7JY4zJOnZuRJyrRMiSqGiCPv3AN5vfmBjh5pexH++AB4ocI7mzNRzd9dnR7Yas9YDpqIPvNiOFUtvdVbA17B4YXTxT5/mcQgVE9dAyg/ZvXZaOGdLSoeFWlYv8NjhxQ5aYmEFWbLQDqsi+D73bceFW4GNaJ0ojLqaOG4v89YnnfjOKQT5XkXf/iMXFHy3SFquaXLlg6qyXZs9w0HzKWvGrARrrFp4GeEdb4gIJc1+txp6GcEdEZ49x9f9vjW+Qqe8DfcZjDH5XzBO/P6xhJavT8djuEL3r2fPO/4ZbwZX+JrfvBfg2WoxuN3okwz6/LVknrttXhjwhuKobzVDajRVloi1Y88KjXHj0kEFEDD8zzB6dZcIQkXXyx9ABE9UN4loiw1DHCi6dnnpGfHdpSZDg0fMI9/JCBHjOlDMOquuyQGpbIOBkXQdxfeYZ0bN0o/0m77oBxi2SlF1eb+hAOaREKJZbvhejwi4yO2c09u+gFX+k6elP7f/14G8H87QAw/v/nPn5JeZ3/5U7CFeusTRfnNrsIHlh0lvTE33wxJv02qn3hSHICP0YB6LiS2UonXBmDkr40U3vGYCCF7x6C8SyqeCWj7TUm/6aZh8I793AeI++yzUIVt3aKUd1TLJSanA8p1SCvMa5kwNRUebYR0+/btRRltGp76cSLhBiizK/Dm6utWyjX+rEtle3AdxMae8x6JgOfE4oWLZPVll6Bc2+NRx+V51rnPOKS/cl2CMkJFBkDUAeCyVJXbpkKNibDKdw5qOE5k6GtXjhRkwrnJk/PgzTddvUZjXZab1tTgaeHJ0wr+udFfh7d8lklaEVgmC8ElWfAcpH9dH0AgYWEXgi+Y6Ipnl0iGPYnjxXio/VG5F6/CJKgUpHKP/WZfuf0zZ85KAo6hAU94CRapCEzGsZzGfZYL38nDUOC9/vprqpSXZbPr1l0tc1BaHo+SdpbTvr1xs1IkLl28QG3jL8+/KNWVZwZ9RgjvsrMnY/yWy+LFixW4tOBdqHe1tZw1AtYIWCNgjYA1AtYIBBqBiYB3jbmestl37OfKZqMHuuXTVxTKrSsKJI7fHbytstUlB8rrZOvRCnl2T4sqoaX3ncM78Sega8UEHYK6ISWyev3wcPib2c7F1LpdXZhnBlFrjeCSeK/g3bDvYgHKZmkh09TUoOaHhHy6zb94kcxcOBeAM0q6OgD3yhFSATucBmePRKXFS+O+clR3ZMicKy6SFDxs7z2KUt1WPLSekygxEAFFxsJj8Ey9VD+3R9nrxBQiDbcY8G4yrHRwDvubUOWEExQWjeDAGNjTtHZL21Pv4jugAd71toht4XJxxieKG0Kg3tKTsPtpl8iYFHHMWyD9MbHSe6ZUXEf2qG5HrrhOHKgADG9zwf/8uFLO+WvOuUvEXjxXbEmpYH0R0nMYKsHkSFSkxYqtY8C38g7fA2wLL5IorDOA7249JxGM2NPq6c+sOdIP66DeqrMQoeD7MfuzZK044K0uUdg+vAj7XvmzBe+8J+RDr7zjONz84t1qOIwAjgCPgRO24w8qUEaoZlTKmX3suL5ZeWcsxTUmyOqbwajI8wX2WEK76ZcfGdIvqvJ2//meQd87fzeWsRTWF+gzJtSat+EL9nEZDfz4szHFliDvbVCYl+M8YFE3gtHWmR7Vz3i08VTesT8tKPGrfPBX4van3gIwigRomASjfpvBT8wFsNIKdVq71xstClDEF7yj752/jNVoQJHIIJDIF7xj2a0dAREOeCwQxnSiJLcfcEN7zPG4+LnrM8MWUncQCwlDmSul7roNYBt8Iw1jKa2h0UHN13FxESrl/AfGh3a2+RHPctlAH/UD6LMN/XWiDLQD3mv0sIuEwooBCjR19dcI7lz41+XHLNUXdCS46x4DuGNfij/3eclFSq9zZrHPBKkjR47Iy6+8Llu27ZDmRnwYAZTGxiUDlHWpclgnzivTZZsb65QyjYo1ls0SJkVEOrEMUmc7mlVSLUEWYZ8DY8SfOXEgRCOUI3Sj99tlCBthOSmbKnllKStk6HzdCa8/lrW2tLQCJDYrKMbgCMIw+uDxKSuhXgLgH4fxDEqujx07rsIxCOao7JsK/0d67hFuMe2VCbZ8X+vFubHj7zY8waQnHUsIpk2d5imv4DGh7LYHcJBeeUUo2Y5GIuy77+5D31GygPPNY+KxczsEcmlpqXj66LmqeaxtCKxgOm5zM0rSUTbLwA2q9upqaxRob0eIxsuvvCql6Mt0fPgzlINptwSCe1Fq/fbGLVDrZSKFdh6SdKvkT8/8FebDtSiN92hAHVExUCwWyBWrLpF58+eq82TBu9Dua2spawSsEbBGwBoBawSsEQg8AhMB71ryyuVPgHcbIs/Bu+nZSXL3ZbmydnbasA41I4DhwNlm+fHbzVJeWSfOMJeAB6lGeFcPRsQKyveiTQS840PuJFS7xDK5lRNbhFPUtfdKCx4ka9sU87EGUt7xQXdDQ70CeMZ20a1Xyvy1FyOcOEza9pVKWBVsc3Ztk9KOWpSAYv5b1oCqkCkyd+lCSY2OF1cNPM4ZpJzllJiF+RKVkyJ9FS3S/vwBtVnbYoC76enw6LZLbyOWLcH3tpgIicxGgF8qHmz7gndIYo5cd7PEpWWqqqyufbvE1dUk9oRsiblyrfTFOKXz8F5xb/eEIEZg2ZicfAmv75XOnYf8wjtbbI7ErrwMYA2WTVAddh87JL2n61EtlSWOafmwAIryDe8i7ao/sVAl0h+9c/c2qOwaVH+iL4PFVEqSdB4/KK53Xvf053KIZwpnKHVgR/VZC94ZLjAL3mEwpr/4mMyWt4ZAMj1GxvAJfyo8LqvBH8tmp2a1DVHyaTDnaxmuexTVk7qU1gj89L6/dd+DqjtU3QVT3Gnwxi/QhIlsX7xj5uApNyfRGrengZ9W3BnVdnoDxjJZHXbB1x7qvSVgyawR5I0W6o03vGsFtKhG+mfvf/0X433wSeWreDP4RxZLW/lZZ3YhCATvnKAYhHfaK8DXXiK8yjsfFhQBO0Usp+HdSNcNfrTjt0QbNjWaEec8gpCtx0/YB3vYR7AZwO+Oy5jR3+jhHUYZYSIRAE5L//QnSV4O6bmfdgbQ921cc+vfehvhDSXqQz8RT5sIuPgBFcegDjQq1VzetKk4PDWzAyYx5aqrAyWtpmYsm+X2qFBjMqtKWb3iSlmxwtMfO0I56F1HgMayAMryqbbDVShMUiX4a4LHHSFVKspLozEp6cGEJpJhHhjL+vpGqUCabAdeJ3QrhF/ckiVLANbSFLyjUq8c7zunUP7aCrhI4G2HuS6DNXqg7kyFmpXAderUKWod7qsOZa1z4IWXgOCTnTt3K7AYh/0SGnZgHUK72to6AMQEwDynAtbsSxfGogZ9p0KPf+NyGVD10QOvsrJKwbxXXntbTp0ukxnTCuSqNZdh/2kKGhISEuBNKSxQIRZ79x2Q19e/I+2tdco/kC0aAJXjd81VV0geyms5Nha8G79739qSNQLWCFgjYI3pG4OiAAAgAElEQVSANQIf5hGYCHjXVVgmTybUynrbOXh37UWFcvPCSbIoZ3j4HMe/satfXjzeJ0++/q568MkEWjayLVix+VTdnY/zNp7wjt+FUmKjJCMrX/LS8yQNpZ4DA/gG0nVWTtZ3oEq0Xhqa6gfn3cbjGym8o1Ju5d03ydyrLxY3oFzbcweU99vmg+/KKVSD6EZ4V5yD+bC37FT/PXr1NHEUpSt410Z4FxshsatQopqbDAUa/ravTMJLYBmTHyvRswC+MlN9wjtXP4IPr4dPOpRu9AcPBu8iV94g0bCZCYciMxC8s09HEN78YpT34gF7ySlpffMp1fXItIXinLNQIjJQNePL826E8C7yonUSPb1IwhwRFrwz3XAWvMOANG85LJ9q+tEwAKfHSpfR8ncCK1+qO77mr3RWq+7u/dFWOVHVLNMyPfXhhVkJQwIufKnvUi+9T3Y/erfa9sc+UhwQ3hn98RhuwX2xvfg/Vw8myvJ3I6QL9AaslzOmy3J5/bvR/268S2Z9Ab7xhnf80t/BlMxDh6UfSa1ulJ0aFWwhfzjRnw4LnxOPe9YMBO/4ugMUJSoAgOInJz9D40fhH6HKI/HPn/Iv5GObwAVHC+86MG59JFABVHKB4B3xjC/V4KjhHdRsUVdeLUs//UmJnTNHwr3ebL6Gjuo0Bik8+thjsm8vJO44xyop1auOI8yl6mwJwkV27trpVRcS8urE9eGPQI3wjmCL2+C/SVBoMrTinnv+QancGHLB/XUjVbcZXnJU2rE8l8CQfh1VCIg4ffo0wFurxKN0NR9KPZZnU6XngvLMDO/oV7d06VIo+nI9XigAmIRub7zxhlLhsTGEg/DPCO94MDEYI88xDyjvOYZU7Ni5C/L7MJSrYjKC1xtQVsu0Waoo81GmSwUgE2epxuNxNuPeJQzswvEQ+OWhXDYGfaKf3fQZ05XvXRUUpVMKC+Grt0D1MQHniom/9MIrKirCe2EGymh3ysuvvjwk0p7wrqioWG687moFBbkfC95N4JuBtWlrBKwRsEbAGgFrBD5EIzAR8K4mq1yeSa6VLVGd0ofJbmN3mHzj2nRZWZQtWcme757+2hd+u0t2l7VKZ997JLUzdWw84V0U5qHXzM2X6MQC6Q+PHXxQy13yYXlpbaUcLj2BeWfdsOEZKbxLSU6TpR9fJ9OWz0MAZYN0bjolA+0nZfPRU3KqtmVw+/n5hTIzl/Auacg+h8C7Fw+qUtq44jxxJMYBljVIxytH1PLuaXEB4Z0btU3Jd/w/CcdD9O7du4LCO0f2anEuACxj0FwA5R0VerG58JqrQjDF7gModd3kme+HAO/sV98iMZk50o8qnmDKO3vmJRK9aA4qxmIseGe6Ki145x2Qub++VynmdOmrWT3HxQJBPHOohPnu57pU7t3/dKWCdhquEeTpBFlfZbRU352uCJco248lvGm+3zddc7AFF3x1d5l85ZZlw6CfhnLsjwaLRsUe/6ZLZI3lscadG/3wNjimDymZHYmybiSKvPGGd+rNDyV4BAsw1vKETnhBGUvvIvH0JJTG0sMIJguZby78Hkj5pn3lgu2D5aujaSyfNe6fQMfoyTCabQZbh6BH+7AFW3a0zhhU6/maWrA8NFwnoGIZj4ZqeOO6vtbn3/ytE/BYGNqANNRopLGGoVTU6I9oXo/QiZ5rv4e/4GGU0LLpMlePjx2gW0aOTEpLkf37ditoRJDF0lR/jdvUZbPGZZhgu3DhYvnKvZ9TgI4qO8I1quw6oFzjek7AOU5c7AjFOHHylBzHByqTWKNQUjsLpb9ReJ1qPTc9IgH1tPKO+6MarQBgjBCMSbT9CLMgwHsBYSJUCbLxmiN8oydfXl6+JEFhx3TdTtxzDKkgoC5WEC1dKeAiANjS0+nzZ1cBHrVIsG3Dk+BEKO+cTpjToq9cph1eeE0omWUJL9NmGcDB5NhMlIVvfGeTCqc4gDIBqvuyEXDCkmHCt1ykM//1xZclCsc7swhyfDgvb8f74NZtQ4156Y03c+YsuQbltgSLFrwLdjdbr1sjYI2ANQLWCFgjYI1AqCMwEfCud2qZPBFfK2+Ed6kHr9GY+/37LdNlyqQYNXcK1O7fUCev7ymTyrpzgCnUY5mI5cYL3nE+Oxnzz/m5BVKFFNmSyrPwXPaEIrCtmL1Y0qBOK0Np5ub9w33uxwXe9ffJ5gO75VTFuaDCNARazJ9SLFkpk4YM3wcV3oXhYX7i39yNsmFYBR08YMG7Mdw0FrzzDh7hnW5MdjWnxhrHmEDNlbZa6jd+T97c2qigH5u5LNYcVsEvqE/85YhKjuX2+X9CPLYv35o1WGpr9srrjL9Mols3DEmwNZ9z9kM3DSG57Qe+unyI6o7LaHi3YUeNKtfVjQDQ7PVn9M4z7tOouhtJyuxIwJ75GCcC3vm7d/ihZ8cbTSgtEsDCmP4ayjrvxTKeY6IecOIax2GiAWGgc6ZB2MQd4fAtU81GrwxPOlXwdghKTybObt+5R+rrKpSnHfvNEBWWKUTHMEzCJs3w0CDAiotPBpxKUmmzvT2eUnhj477NgRV8PTw8AkBrqvz9pz6pVHiNSLdlaSvDIlgqS6NdGwA1gVppaRn4dYVKd2UJL5V2c6EiJLwjHGNjyusZLtPchL87VXBFFLYxffoMBeAIwjgGL7/0skF5B48L7KMFvor0rGM/YuBvR/VfQ2MDQGEnUl2z4f0xWQ5jXHSIBgFoPwAhf6+E5yjHg9uJVH5+YQjHqJEewEP2k+NPH70cKO9ycrJl9569MrO4CB52LThWt0q05XVZje0kI/iCCj+W7hZA8cftbNq0SQ4eOjRkTOm7Nx8BM1evXafCPSx4F/y6tpawRsAaAWsErBGwRsAagdBGYCLgnXtamTwOePdaWJckwhNt3YJUuX7RFElGyWiw9vqhCnn0nbOyv3yo/3Ww9cb79X7Mhbtbm8TVC1dszO/mIJDhY/BhXhWR7XNX9EwLj5sqYUi/NbZN+3YAlpVKCmDRJQuWSRzsZ3Yc2SulVeXq4bNuk7Mmy4w8KMmwr23wgGtrg5+c4RH/SOGdHQ+fL/nUjTJn3cXiauqQln2nVWDF5h3bVH9043IXzVooBVneL+JIeXXMzBT7jEkIoXBI3YHTsvmh5yQuO1XmXnOJpM3MRzJsl7S9WyJhZR3SX+C/bLbfjnM4ZbLEz0A1EB56d2NbXfv3SF9nmdiXrpbYqdNRjupQoRE923dKmDNLnAvnSGRmsrgbOwOXzRZfJdFziyQiJkp6y85I14716pDCps4Wx4wiceBhuru2GaWzr8KfrwIlwz3wWkfQxpxF6A9CLvDdugd+Yd0HDkl/X62EzZ6LkA6U68Lzu7esRLo3vQMhBPozf7ZE5sCWx9ZvKe9MV74F77wDQqiUv/lH6jdCNZ0aO3hzQ41mLJclYGNJKwMtCOR047psXN8I4fg3gjFCr588eVi9rj3pCNm0+o7+d86BMrUNrYozh0vofujXtepOQ0Rul9skENT7NJ53Ajnt32fsY9qcu6Qwu1+FUZiTZs0ltONdMhsK1LPgXWgfkR0d3VAdlUh941mAi2T4ehVAkZSsnsKNF7wjzKipqZWdu/eqTi2YNwcKJxiqQiFG4PJewUweI/d9vvavVW9UooXaqqqqAYy2yON/eEZKTx9W54TqOk4QCPDoH5eVlYPfIeUvLcUHbySCFhKVR11bayOWjRnilWgsmzX3gSEOV8H3btGiRYBvBH9h2J5njKIgpee+GYxRXl4+mI7LktcewDV6wvFcEsqFY3nCuvJyPLGEr54dH/qEhixhZdnsPIRjUN3H/tPTr74e3iF43YHrgftpBUjjvtIA77Silct2Qn1H+MbQigqUuFIdx3MYhe0zlZbeeydOnVL74tNTjwJxQJX2EkJyAsY+0F+P5a156EtJGVK8oARk+ixVsTye2loYCqMMlyq8JkDMDKR8xSG8ogTQ8o31b6G89syQoaMn3xKkzF533XVqDDjGVtlsqFe4tZw1AtYIWCNgjYA1AtYIBBqBiYR3b0b0Sn56nHzt2smSlQTfZMwng7Vdp0rlV29VyY7TnsqJ96q5MdftqPd8l2YbK7xLRxnruos8gYrrd2+SMzWVQw4tEXBvVsF0icPcejcCE+obEF5mCLsLBO/4WnNLo3rAS79p3RZ+ZLUUXbEUtaRh0l3fLGE1XVJ2okRqq6sAJc+Bw0KUn07KzACsQqUX5tr2yfiuFh8l7Q3NcnzDu/LO48+rOf/C61fJtMsWSgySansbWrE9VOok4oE2fo+Mi5b+HjzcP1QlA0wXcbXLgA1igIQU+GVHq+8Lrto26autAixrkPCpxQg9hF0O5vVuzIddFRhre6pE5iVJOPrRg+ugHbYz7rZSn5eALS5fHMuWiGNKgdjwcL+v5LRabgDzZhvm7LTLGWB1zokTCLRoxM8QAOA7jG3yFHwnQH9oxdPQIe66BowzICMeukc6Y9Q83g0BgQvfM8SRAnCHsYj2BHR0Hi+R3j0voVzOIyZQrRPVOEcBXce5TR344Thvcfw3Z8E775jOPPsbiXj5YNDSWeMp0ACv9sDNcmZvklLesWllnS69NQI5XT5rXJagTfvfcX1ul7CM3nLqhgBMY9O/82ftvWcMw+D+jOo/Xx555vJYDQI1uON22czBFvq4zX53JZ1F8mDeZT6vzJGUxIZyaVvwLpRRwrVR3SAP/urPcvTwacnKTpPbbrtSLrpojnoD18q0QEEZoeylBSWLu+B18L8/+oNa/J57PiKXXLJYBQ+MJyQMpS/mZXTpLv8/kW004I796ULJ6JGjx+QH//2AnD1TAijWKrGIbGdyLAEd01OLimcr0+Bjx4+qMtMYJuwCVhGgMTGV4Ra6cR3CJePEQb9G2DUdoQwfve02df75BE6XTrBMmGXGJ+Erx6AGXZrLffSgD9mYUBBKRmPfLIdta2tHGEQlyg0alWKO8I1qvCyUqi5YsEClvRIK7nn3XSlBQmwH0os1yCU4ZLptfEKignoMjojBMXMZJucWFxfDu65bGOjB8eExsj8sl62qqlJ/I+DkOuo9Ef9x3/TsYykw68MnIRCD74et6CfLfKdPn6ZCOs5WVACClqsk2alInuU4M/2W4O/EqRJ57Y31gJUe9TQbFYsZKJVdsmSRgnf6nFnwbiLvJmvb1ghYI2CNgDUC1gh8eEZgIuCdDqzYiq+jc6dkyHdvCB1uEN793+vlCt6Fh2gbNBFna7zhXWpisly6cIXEIAV104GdUl51VtyGgMKcSalSNHk65scO2Q5lXitKa43wjvPYvLwCSUT1iLvPrV6j1QztYVo7MYeFUi8G88q87HOlbDlzpkrmomkSkZ2gAhfY+lu6pau+SboAqHRzAFpFJcejlPRcmAirX8oPnZIjb26XUnjPsc1ZuUyK1yyRSUX0mAboc9gCBh72d/YBjnEuDNjVivltP74z4KG4OCGuwLntRzrtQC/mzjiWMHu02BKdam6Og4Iqbr907PAk0Ppr4cXzJKqwSKIgEBEbknvZ3FBK0rooEg/ZofrkfozfNTluqj+Yo4sby7G6Ldrbn3Z4cuO4QfokLDJawpHI298PAInvI66zLdJzotqTfovy48FmwbuJuP3Gd5th9z0hn75j5fhu1LQ1XTprhG96EZbAUhFnVtOZFXhaecf1jOo7YxiFVr4ZffKMSjn39M8oRZ/2pNNeeLovVOJFFtwC2v2Mgni6ZNao+vOluNPr6+3p9Qj5COWM6bFG5R3XMyrtjIDP7Hc3khMUitrOuD0L3oU2uuVnzsq//tt/y8Ed8ZJT2CWfvec6ufKKVWplvpFSATVWeEdl1Ya39so//+Mbarvf+u5lcvW1SxTAGS94pxRgeJrFD06dwhraCBDAeLz3Jgrg8UOI8Gokijtj3wnB7v/xT6S0rFrKS49DZWdTUMl7kvAZy3CGLnzmtoBLDSiQxQ9CAqhQmwJ8ON8Mc7jrE5+A58dk9aSNPogEd/SNq4TXYyzgnFIqelMx6EdHADY5L0cp8JLxJI1KOwLCdsA2QrPTUMPVQ4HHZfMn5yuVWioSXxm2cQK+eUfg59eIQAw1Tij35bmk9x0966iqS+I2cR024Doi2GPpLQlcJdJsqbJjqWszngjSR4/AsQdhGw4s78Q4cJv8R+8+NkJUPiTlOlQBMpmWqbezZ89Wx1YBeFcJABiLp6LxKIHl6/T6q4Of3t69+2Tb9qF+dw5nvOTn5cmSRfPkslWeBxOEhxa8C/XKs5azRsAaAWsErBGwRsAagUAjMBHwTgdWHM9xyMVzC+Szy4eGIQTqD+HdT587LLtKu8URl6DmVR4PZ/yg5l38ib/7sojhfJOLel2lMf8Mw0Nh7S+t5536/4H6Md7wjtY0+ZMLZW7uVDl+tgQ+8mXgR62qC7Zwm6ycnilZ6flS3twnG98dOh/Uy6TAl27x9NkoRWbYxTnX7D0nj0hzR5tkw79uTv60IYcVAX/7qAWAbemeh85qLlnXKG1na9TcVjc7+ueMPrdMOapHjmzZI+V7PFV9/L62CvAxZ/5UseUnSgxsdGyTsLwd83mU2qq5ez/Oj8u7TY57V4/01bRKO1SBYXvelbAupwxkZSEpM0FiATO7d50RV+UpbN2NbU2R6OWF0t7cIP0QFvSfOiqujoagN6/NAYuf+FwJiy5Qyw50M0kX3yXScmWgKFFioWjkdw7dKBJob4YSb99+CWvF9ZKeIzIdy6E/PXsrpO8M+tPfLeHJU9GfAny/aBX34SMSDtXiAJSBFrw7d0os5Z3h8ow78B25EnJNo3ptzfJkv+myetVQAZ5xef1zf9Je+dkvPD5k//Hl1YMQjYDNDAzNXngs242oe0u2v/KYWt8cPmG+84zlsvoYv/+9z6jFNJDjz0bVnRnimSHfQ723yIms1KA3eaAFQoV4FrwLbZg/KPBuDz5wjh8/rsIQLr/88tAO3rCUTm4d8YohrEDANFpwx823Iil1w1sb5ImnnpPTJw8PgXfcbn19neQXzsTf4XtRi6eE+FtqWoZ0QoIearM74KWHJ2D9fZ2yGHDtqiuvVOCKzePh1grlGp6UoTFVlgCP/nbsWwue1GVg3Nno/0ZPOQK8RCgrCRK3b9umPOr6AM5mQNnHNNcklKmy8bVDBw+p9FpCNzYCtg7sKx2yej7d64VakOWz3BYhYiYmFRH4vQzgmWWwWRmT1D7b0ZfDx0oxVXRLBkI84mOjVamtsXVheYZqEOxloXSWXn2HDh9G6XGW8tjjvqgajAfcU2MPABkXFwuPv7OyHeEhVAkaG+HdbIRVXIonnTNnzlQvWfAu1KvOWs4aAWsErBGwRsAaAWsEgo3ARMA7HVhRkRcutyzPkounG4zNg3SI8O7Z3U1ytBrzW8zZOju6JHlSNkBTj3QBdnUgubbLloWfywCwjJFz4eKMy0MlRyTmbwBAWN4ZnSbOvnJp6UWQGcVYYDVtEE0lQ5TVgmkhk3D9tfGGd/wuwMqPq1E6y3lnRWOtVDbXqwqMGRl5Eo+5Yz0qYI4B6pXCc83cCPgI71Lw0LkVlSLNLU2Di/SqSpIYmZpTMAzeYQdQ3RGwnauUqQW8OlVZhioTjz0WG/tnrKahMKAPD85dmI/ztaTEFFlSNFfSUxGKh5IcAlVus78wVqKmpQO0QhFYiZTgnaUomQW466lDyWu59LXWYu6NB/7wug5DGN4AHoSH4URw/QGU2Q6WoELJR3XgAB+EY76MJ+ggcSF4eKt+Q1UY7g131NcEqlcG7AhxxLiZm9oHvheE9eOiINiDcEH1pxf9wXEr+Mt+onxX9ycC/ne2hGkWvDMM5vsW3oUKfIK9eRpf1753RgXbSNZf9ImHVIgFPe2MzajA00COr2vYxp91mawRxJnTZ1l+qwMm9Gu51zwwqMAL1Fdf4O6Ld8xUqbKhgDuzBx73xXVf7Vwq6+POyX3NfRjP0tnzCe94HCMJraChfqgpqyO5pvSyLKU8A18yvpGnpKYMQhhf23qv4Z3+MKIKa7Rty5Yt8tjDO2XrpkokmibIPfcuk8suu3TEYRhGhSHh1GjPEeETgZ1uxidvozlGwrja2lq573vflzNlpwHNoCyDma7NZkcpaaOCdxevuAQXoU1OnTqBkIhmnPPEIfH2wfZLeOeIggcHPoQJ3u74m5tkMpRpPJYuyNM9ijXPE8QoPPljIEYzyqE7AdOioQKMhmKvB8CNyjv6wzG4gf51LGN9F4o1KvHykOJKwJU3OU8BRh7Thg0bAV2PqfAL3dx4ytjQ0gbj4DilhqNPSDegWyOOq6fXLZNzslBSi+CMMg+8y0hPUWm0A3ia2IsP9Lr6FoxNOMpoARGxbj/+3ojtsftU9LlQyhCJezAnK01ycidLC1R7TuxnBhR9mbAgIMBjiUM3FHQ8bk4W9u47JNt27JT2tqFPGAnvli5ZAq/Ay5SPHpsF74Jdbdbr1ghYI2CNgDUCegROwQ7nha0lcuB0gzz09TUX7MCMRz/HYxsX7ABNYMcmAt415pbL+tRWCZ8XK7ddkQ2lWHTIR/DbrVXy+r4qqWuE5UnYgLR0uSQ1Plq6QNp6++mRHCuxDpe0tdRJd1gSKh9R2ujukt5ugLAIejEzaKxHlZ9Gx2RIdN8paeruV+DOYXdKT3iypEe3QvXWKS3dbunxU0gy3vBOfyfJAIBbAPVcLFRu3X0ASKxMwby7Bl7SpwHUKqorVWCbufF7Q25uvhRCKcbalT6DZx2X5euxAHjxBvWcv0Hvxly0ob1Zjp45Dd/wqiHfK8zr8DtUenqmTANgTIOKzYGAC2OLnJeJgIh05avXcRx+d3tqAOSgwOuuBrzD94o2/P4BaLbYPIlIKrLgneFcvm/h3URcj1TeFWxrGeZ752tfRghnfJ0AjyWv374ftdnexmRZ7X/HPxmDL/QyTLDV4E7/zVhqawZ5ejtchgDvzEv3qu0agaDejhncvbDlmDz53zcNqvy4nFbbGY/F+Ddj6ixBHlso8M7feRoNfD3f8M6j3Aqe0OR58x49GArlWv7tw0/Ito31ACpuufzKIrnh+qv9rvZBgHdHjhyVn+EeeumFY1Bn2WTO/HT57r/fBM+yfOU1MZrmebpF0b6nESAFKh8mrNNwS5dqjma/vtbh9gi/Hn/8Sdm8FYlYJyFVh9dDDD783TBk5b7p90Y5fAPKUwlvtWou1D5wIhUJjw+7AxOVzha59JIVsggKPJaXdqLklK8zcZZ+evR/49O+VijuWOJKlZoTkz76yaXD/40lvepJLF47deq0Kp/Ny8uVGTOmIwwlU40lS6mpYtsLSfxhSO/7eroB+zzniqmvldVNkgQfi1io5+x4+knPEarmmls7VSltNtR2NSgpYMluXKwTJbZ8WuoBwFVIruru7oXvnV3ikHBFz7u2Do+qrxdP7AjveA8mJsZKAcp96XlHYDelcIpMmzZN9b8Nyb2RmPzQ8+/QoYMY920qZZe+GsZGeHfpJSvl2quvkBgATDYL3oV61VnL+RqBV3eWS2ZKtMwtHJ1Kneu3dfbKrZdNVZv/3iM7ZM3CXLl4dmbAAX/gmb1y7y3zJ/ykjOd+Nh+skmc2npT/vWdibVLGMijjebxj6cd7se57dexjvYfOx1jVNHXKi9tK5eFXPeVuN6+cItej/GsKyucupDYe/RyPbVxIY/Je9GUi4F11ZrkcRDVi4rJkWbsm9JJZHv+9fzgmWw+WSxeCw+i5DHYn0RBVDUTC0sWeoOZtkb11qnJDnHiwGRmjYJ2rz1OCqlt4uB1zz1iJdMPfzTUgrOyMiLBLvw0PbyM71QNaAkGj+q4X3nEMOQjHXJJWKeMRWLHv9FE5AUjW4bVYYf/yM2GtEnsuWIJ/a2hvwcPgJsxvGeo2vPGh9bK5iyUzEdYwJoA2mutGPZBua1Lhaa7uBmnHXLmlb6hHd6zDKakoj01CSemkuKRBr2q1PwRbROYB5hWniy0pWnrroYrcD3EHQizAXC14N5qTYljHCqwY4wAaVz8fnnfmxFkN3XQ//AE7Yz91Ca1RgafTZHUarNk3j+sHA3V6H2aIx98J/tgI/8zwzhe4e+Cry4cp7vT2zSWz/Lu/v7GE9hs2T4LP+WgfRnhHoFJXVyf/8u0n5MC7zQAx/XLjzfPla/94G2BGn/zqFxvwQeqSgimJsnhpgeTnp0sgeMfzpBVoBFfvbDgmmzbAc83eD3+8frnumqsAV84pKQlrykor5dmnPZPRyy7Pl1lz8hRc8ud5p68F4358XR/PPv+SnDraIbZIRMHPS5c1l58LPmGa6Ia3D8mTj26XrZtLIUuPlNVrpsr/u2e1zID8VIcrjOW6C5ZIa1SmjWU//talUu0wyjsfe+Ip2br1HSjAWlQoA/052AjIkpJTganwVA0/u13dKnXK2DiJoixer2Pelw0TpuiYJDwp7AIMjJGLli1ToQ0RULG5AdQiMFGil1xdAyYQ3AcDKtCHVJTK0p+C22V4BMeiCSo5hlXwmpgMn7vJgHd8byAY47oEYSdPnlBw72xFJWAgS2Mj1LrdkO03NncoWOqEHN7hwCSQSbb4vb4JybGAb9kZqfC/6wbMA1jEgRCyMXGXfoCtbXi6C0hH9Z0dPh80UnFBzUfdoJtlAjTdxUpRUXYpyM1Q3nsEbomJiTJlyhSARpR00AcRx0vl4IaNGwDwDqljMbeM9CxZfflqlM1ePKjUtODdRNwBH55thq35qez79R0hwTuqWMxf9rn+Q19bI5+62lPGzd9XzsmSjQ/c4ncQ7/7vN9VrE636Ge/9EEx+5/fb5ZX/ulHWLgm95CuUq4ngKR4PAA6WNMiKWZmDMDSUdfUyYzne8dj/SPrqa9mnN5xEqqJ9VGM7lmMfa79Hcg+NdV+jXf8rv3hH8pDwefmCHMD2Ptl5rEbKa9ouOBAdqJ+8RosBBoLde++XYx3tuTwf600EvKPyrr7ILvFLkaC62H9VlO1adUAAACAASURBVPH4ukHRTje65Ou/2yKnztZLP8sXDc0eA28zACwq4nowT2WzA4BFMHBgDI3VHtwmG7fbjzADpo5yf+MB76pbGqSk6oycQUAFKzlG2myAiDGYA6cnpcqS4vlqzjrejSWuzehbXc9QeJeEB/lpgHbmxvJWWypCLuClNxBjk/6mLnGfapTeU/WDi1rKu7GdJQvejW38hqx9vuEdd87yWZa86hYIuhk7qwHe7kfvlue2eEi+r0RZowLPDO+4jgZxejnj78afGU7hzv6k1O/+gdqXUTHHdelvR3B4/9OVcv2KGXLnp24cUipr7LtZbecruELv4+SktfKb/vxxPMuBN/VhgXc0xieUIVziP6Z//t/P35SS080oZ7TLqsuL5fY7V0ob0oKuueIBQJ9uufiyXPn4366Qi5YXB4V3HGWGBRBm/OyBN+TnP34DKiuXLLrEJd//t3+WNAQP6NaE0IFtW/fLVz73svrTvV9fLtfftEStHwzecXlCFH/qtq9+/V/k7dfqof4CkLx1pnzj618acgHQe+2Vl3bJo7/bJAf3e7zebr5trnzsEyukeFaegkzv56bVd089/Wd54YXn5fTpk8r3LTl5EkpOG9TTwhlFM6H+SpDammqpxgSEJaxshEkaLhJoUSHKvxGkGUM6wlB264DyLhIlCx3t9VKQXwh/uoUypWCymog0e0tbCdvaMN5U4tErLgNQrhuqu0T42HlUd26PKg/7SE5KVOmwDBHhdUAARiBGk93jSK49e6ZchVDQC8STyEu/OzxpBWzuA4ALJ4ADkOP+CRG7sVwXVEWZ6YCMAIotrR0K5tmgpGMjlGOqLEG2DV4aEfABNDcmWFG5GIVS4bS0eElEia+bE0OUECSiv4UFBcqTj+UOBw4dlX3790pjQ53Py4dBF1esWSOzZs0afN2Cd+/nO+2977sZvgXqEZf9179dJvfdtXRwsUvvfUY+ubZ4CLz7MhR137hjEb5Y+H4fPF+gxbyfUL/8+xuD3758WO7+nzfl5KN3jbtiiX0jTEmMdUhOWuzgeI7kChnLuI51/77A7kj6zmUJR9mM11eo2/B17OPRp1D2b76HxnqdhbLPkS7Da5elss9uPq1WJWD/2Rcvk2c3eX4vw7VHtayG8KFuf7zH2F8/qQzmuLZ29Aa9PgJtI9Tj+rAvNxHwzj3jrERehAevi5IkKtczXwzWKlv65P4N9bL+7W3SPYAHpt4HyMHWG+vrfZjXdbci2MwQxDae8I79o8LtZFU5gsvOjLi7rITJy8iRWZM9ivcLodlS4XM3L1tsaTHSXlErrhP1El7t8a7WzYJ3YztTFrwb2/gNWdsM70ZTdhlKdwIlzprXD6TE0+Wsm375kSEAj9sohIReQ0HjNsx+eARvhH+v7vYYW37llmXCAA02swKPJawDTcdVKiybTpLlzwR33A6VhAR3xuX0MemyWL2+8e++/O64/EiTZs3nbKTn8MMC73ZuPwIVUzWgjUMp6WbOmiIMb6g4CyVWUowUFmZIVnbW+wLesZySMMkXwAsG73gNnjlzRt54baf87td7pOJMO2CQyKc/t0Bu/ejFSCi9cD5QQ3lv8bcMwx2eeuop2bR5E8IUOqAWSwOoK1WlqNOmTVdlrjU1NZh8nAUwi1d/J9ikSo5gjYC0F555nYBtLK01KwoJ8GLjUgHA4IMCY9ppUKJdtGwxQN5kaYCSjirK2toa5QfHstIUJAanI6yCAJlKP5aOMiWWFI0hEvSQ434I01j6y3JZnqfKyioF7+rra7FNlq32qSAJetJ1Qx1KQOeGGo/9Mabb2vEkkcbI6ZOSGJgFlR3gHcqEndFOpbTjevSlc8GjxBbhUN6A5tbX243yjT6Jik5Af6MlBeWzdnskYGO3AoFxGEOCyPbWZjmDpK8mpGq5XZ6yW3O7dOWlsgbwLivrXEmiBe/GcoV/cNfVICTYl3Jf8E4rzD61buagOo6laBd/4Wk5VdUiN11cKH/53rVq8AhNjF/6zTDP1whz+++erBvchr+zEOoxBFrfuJ9Qv/z72x7LI9f903My8OYX3rMLh314dWeZT8VUqONKuHG2rj0oBBnJQXKbLCserZqSfZ85OVkOlzX6hZe+rkvdR1/HPtY+hXr8vuCdL8gUqP+h7ms0y2noTKhOVeeCaWmD8FlfC9zusuKMoKo28/7Hc4wD9TPU4x6PbYS6r9Esx3ukqqFjVMpaX/tr++S9av4T97v7h71cC39iVgqkIUxgpG0i4F34AjzEvSZC7PMcKEEdHhjgq4+na9vly7/Hd4wmzJcwx/YkzE58YyAB54SdjXiQ6vVfHm94xwfPLFOllcpIWxjKUzn3HY9S2ZHu2+/y6BPVdyqwAvPrAcxvw/CQ2tgseDe20bbg3djGb8ja50N5xx1q3zv+bFbeGTtEOMcAiYqKRgXHfDUq4lhaynJWqt/0NqnCYztR1SzTMhPly7dm+VTZMfjCuCzX+cUXZvr0tSO8e/y3z6k+E9Kx6X5p9R+TZY3hFMY+E8bRp49Qkf1m09DO6HGn1+fyrzk+HjCsYhxPv9rUhQzvPCWisDI1eKqN9vjv++az8sKzeyV3crzcdNss+dTda31uaizKOw3Vfv7jN5XyLiraLXOWuOQ7//IVlEyek2q3ABLt2X1EvvmV11UfRqq84zo0c+X4mMfGDO++9pXPKxjk8Zc7d8gNKOl86aW35MGf7oNRbr/kTumUz9xzrXzsjptGO8QX1HpUVq5/c708/8ILsmv3LqUYY0oTVXYcN6rXCNI8JZ4DALiIX/dOrlRJKsaMJQEpKb79tOhtFx3LdSKkp7tNnYcZ04tkzeqVUjyzWKW9cv1epFtRMUfgxjRW7iMRIRn8v8tbTkugxTJagkO+L5RDZUdFXktrixw7dkJKSkvV2PZyUsHoevzMPjJgorurDxCuDqXfBIJx2G4Y+uNS5bntbfWSAG8POxWEUBzSky86Fk+OoTTthasxQzwI74I1HmtMXAp8QmIB7KLVtdTe0Y202W6lHuwABGSvOGlUtbemxmv1phtvkstXI5UM8E83C94FG/kP5+v+vpTvP12PL4+dg1/SzeCBJWf3Q+Gim1Fpxy+ex840yfcf3yWf/8hc5VlnhnfG37n8N3+zRSrrO+TnX1o1uE/9BTsYBAv1GPyd4VD3Q/XQ2n98Tu66qigg0OLYzfv0k4PwLlQYYx5zf/3leLEF8gskvPvT2yfk+3+/fJiyMZTjJYTNuPUhtR+zijKU/fvrO8/7b185PATsjuTO02CV6/iCSIGuS67j69jH2idz/3md8NrncRrHLhT1arD+hzJW+niMUD2U9TR0Np/vUNY1LuPrOh7PMQ7Wz1Cuz2Db4PX/rd9sVeeQMPNzN80NqqLluXt+S4m8+sMbgy4brI+8Vsznz9c6obwnEdz1/P4pdYocn/zoEIBHcEfLEDY+IBwpwJsIeGe7sVmcq/FQd3JsSJdeAzyGtx2rkG8+/K4KkODcOwLJrDY8yB0skfWWzYa0wREuxBLd9nq8J08QvBthdz4Qi1vwbmyn0YJ3Yxu/IWufL3g3/cXHJKpyl4JgbMayWWOHdNnqtV97eVAR5yuIYtHNvxBbxcPyxF+OKJhGiKe3rcGchnfm8lhjaq1ZfWdW3hGmcR9sZpjIclnug954vuCd9sW756eHFRwkvPOlwNPHr6HeQ723yIms0Rlwj+bSuJDhHY/Hk0577gv/aI6R65wPeMf9EOD98qdvKXinfke09w23zIBKa2ggRHtbrzzzpOfaGg2843qEIuakVzO8+39/f5e8+uprgFE9g0ERegypKtu4eacc2OEE3ImQL311ndz7tXWjHeILbr3jx4/LK6++KS++9AruvXKUfp57itvW1grFWZSkpmVIJyCWsXHiyPJajq0/eKeXj4H6zgblHQEeffIyYNx7zdrVshghFvQQdDo94SzVhHKAcAysyM3NU+bCVOfFAuilQpVHWMj3gFqoAatragHuWlF+26xKZxuaPQ8yHHZ6hThU2WpjS7sCd2yB4B1LJxgWwdYDlaCx3+xzKPDOuE5yUpzEx0XjqXgYFI2d6OO5FLGuzmblA2huBSivvfaaa2TevHlDXrLg3QV3y7wnHeIX61BCJz5y34uqf1o5ZwQPWl33+3+6chAg8YulL5hEhR3L7n78zL4hyjsN77JRQkOVmrFVP323Ak7+INNoj4H74Lrr3z07JATD1358LcdjeedAperqU/dd7VcVY4R3HEddgsj1fIERergxyMNfSSeB4ZzClCEqxkbAfH1uRnohhQLv2KfpuYnynYe3q/4bASr7GWz/vsZP91MDqrFCIvNxh3Jd+jv28eqThilUnuqmvQ+DwbtQ+h/sXBuvN0KnkYam8Lzf9r2Xh/hTBtunfj3QdcxlxmuMua1A/fR1ferzYryPAm3DeK/r4+P1etMlhX7fP/3BO1/7DnYP8fUN+yrk5GN3DQ6/r3WCvScZwZ3ekAZ4RnCnXxspwBtXeMekAieqMT7bK/YFURKByp1Q2p6Senlq62n54+uHBhcnuAuHhUtfl8f2KQLhCfxbGH2I4UnX24l5Hh7I2uB5Ry+80TQXUl3pd8cHqWp7aDZsi7YonJ/2IcBCtzkxdvlYSrKsisj2uSubA558SbMlPNojXPmwNwveje0KsODd2MZvyNrnC96NRHnHDhLeGdVzZoBHyKfhmPaeM6vwCNbYjJ56+metmiO8434YNqHBHZV/8O5XzRhMYRw4vf4X7/AYXZub9ri790dblRLQDO+MHnhU92n4x59/UzPnAw3vOFZUKdnxARWKou79Du8oGoxPgNSe0VCG1g8A09LsUT396CcflSvXzYEnW0tInnd6M6HAuztuv0W++73/khMHYgBWhsr2qd7q6OhECWW4ZOV3yWehvPv4nTeO4zvMe7spQriDKJ/964svycaNb+NpLnyZEpNU+hWvq7h4qPBQMlpdWaI6mgBFHCPttfcd/8Yx5jr+gjio5iMcI6hzoWS0G9tOTIyXmTNnyvy58yQ3J0eVzPJaZ0gK90tgxxJWKvII8MKhbOuCArC61vPEuRWKu6amZoRMtEAdiPIHJMKyxSMtNhsptCyZPXm6FMt5PDkI7zhZC6cSU91gNpTHJijlnT94x37z/PtSyvk7awSVLJ+1I/CCjV56LL9lU+CuD/0xyju9G7po2XKUzK5GuXr+kE1b8O69vT8ulL3zC2AoJYtaLaahjRneUZVl9KzTyY1mLyx+caWH1p/fOaWSK3VyLPsxGcb4b+w5I9++c4lS2+kvuX/+3jXqC7I/0DLaY+A50AqgTT++dRA2BlJj6eUIowggOXbByk657Od/skEWT5+kTrtW7XA9lidzGzrxVAMbfknn374M9Y4ZlFH9w6ZhF0HpJV96OuSyXO7jnf2Vg7AxFHjHvtJTjufka/+3aQgoDGX/vsaZ/dD+hhqcBFNVGu8b4/pUTvGaMV53Wi0Y6Lo0H/tY+8T+Gf3cpn78EaU2vePy6epYdSgCr3tf8I6va8AWSv8DvY/w2Nj0PRiKz5xx/3rb+tz5ClwxLx/KdTweY+zruP3109f1qZc13kfG9wPzsRofRmgVq/k+DPU93de+ffXR+FBC3x/6QQb3ZV4n2HuSL3Cn+zxwxw3S9v1/9HkIIwF44wrvIhDaNblX4v7BKZFTQiuX5QE8t6dafvbKMTl14rSCcaxe8NeYBOuIiff61PUrbzzCvNE0pssS4OnmhvULFX+cf/I1YwsG77isLb5QbM6Rly6Ppu8X+joDfc3S31kj7u7mC72rIfXPFpsHOFskPRVvARp7hACqdQIeHy0MaRsjWciCdyMZrSDLng94Rw+2jJINSnnHFqhslq8TsOnSVqOPnflQqHijz9yO7TuGlM/q5XSqrRne6VLY/31m+yC44zoa3vn62bxvwjtdCmtW0+ll6Y/3wpZjw+CdObyCy+tt8LV/Sv3MiM7wSD3uzBs/38o7vX9P6EJwD4j3G7zjh+T//ext/MMbYgjtttuL5G/vvlKmTM1WPmehBFbozXJfOn1W/82svPvkXXfIb3/3iDzx2yrAHOj3fbSiObGy9pppctVVywCdikLo9ftjEcIplgfv2LETJcIvyv4DBwDDuuFl16t85wiQ6SGHSlPld0fVJK9LDepYxkrglwrflUApuuHw74hy4iklUmj7vClfkbZ+BFTkwOMtQ9LTUgAK46Gc8zy1deEJKLfN8ArCQpah8neW8bYD6HXAo6+NUBVqSc85DpcohFjk5eao90f2adfud6Wqpkl57nnUc8ZyVXiKoC+EiWws7eWTV26rp3voBG4kZ9KTspuAY8WTXJSzMzRDq/862ul35wF5xhblhBfpDdfK0iULVWmwsVnwbiSj/8FdlgDB+IXQ35FqkKaVH2ZVmIYgXJ+m9lSk+SrT4xffz/34bclCuhybTpfV29NlnfyCf7KiRZXPPvWdqxX4MJefDr4Xj/IYuL4ulzP68fnaj3k5LkMVGtVuGrKYwROXYTt+pln+6ddbhpQAa4jJpFitNmSgBdU1DLdgf+5cM0OtZ1TbUFnDMdPjyNfM58Z4Dn0BGwKXkurWQQDn63gJ64wBGFRwffb6OfIfj++U//z7FUNUlYH2r/via5zNoOq2f315WNpwIOBEMKbBLn9meSLH7+FXjwxuJ9h1aT72UPpkvkd8jdWCqWnS3N4DoDh5sOyb+3r4lSODfzPfQxrGEMp+5vrZQ9SmodxX5jRVIyS6/56VQ9Sl3J653772z+UIjngdUj1oVJial997sl6pZoNdx6MZ41Degf3109f16es+CnSsfI33Of9Rqct2/fKCoOWwvvod6j1sfCihr1OjetJ8XMHekwLCu9uvl7b//IbPYaZH8aQQ/e/GFd45+8W2skdib4qWiMzQUlH7ULL6+JYz8qMXjklnU61EJ02Cwm7s1UOhXH/mZTqb6qHEwzyQdiuwUjG2UODdaPZprfP+GAEL3g0/T2H4Mjbc+OcCPJ/nA97xsENV3nFZI7xTH05IcmWghFl9lzbnLinM7leedLp0lsvr8ln+rMtzzQCPrxGucbtaXWdOpjWn0urTp0t0/anuuJxOoyW8Y6MK0F/ZLP37jJ53I4V3xstqNCDvwwbvsnKiZd2NU+ULn7952B1JqHP2TI3cdfujACi9cuXVeXIHUlgXLCiCKq5V3t64WWorHBKf5JLFS6bLlML8YdsgkPj1LzbK7+BNYneES+H0WFmxfO5g+aR5hUtX58rUabkq5ZX+a6Ul1bL+dW+q2qrJMm16dsAEWAIZqsMIOQl/vvnP/yYbX2+Et1u83HL7fLnrEzfBN+2YbN9cB1DkG97lFkTJ7Nl5kpOTLjExo3vidwG+vaku8ZxWIPV1x/bt8sabb8q7e99VEItj5kKaKtCWpE3KlOamOqXIi4VvHAMrGBzB33k+eW40aNaAz3y8BFv0nYuMjFIwrre3Ez87MJ7REouQCFVCi+1Ewuy4Cymx9KaLgBpTCzLpGdfLQAr0txcAsAcJslS2RUBNx5abnSnzUXaal5cLBV+9bN68VY6eOCXNjTXDyqF9nQuW9hIy+iprHcm5c8bAMw9PcpluS/89l8szIfQH7woLp6Nk9mopKpqmUnSNzYJ3Ixn5D+6yuhz2ax9dOKzMlV8Oqxs7ZeexGqWUM6bDDnpxcbY1VNisBosAj5BnanaCvLitVKlECFZ0cMX/fPYSmfqJRzzc28f6esSNChitYNPATy8z2mPQ65tVX/72Y16OwMhYDmmGdxpYBbx6vMc/JTNhcFuEnv5UPUYgYxy7h762Zljipz/1o1lF6et4B4/NdH70+VDbALzU587X/s3HbR4/gmNj81XWqUsvzdsKNLZqLOnDHOC61CXd5mMPpU/mvpjHSsNrX+fdeIy+7iFCW1VWHeS+Mpeka2WkcZ8a8Opr1Hx9+jrH/vZPxen//GnPsL6Zlw/lOg51jLWa0nhMvKYffOGgPPLaUXW/ZCLwrKrJUwrJ5q+f5uvT3300bBv4QxTU7t2YH+j3NZb9h2I14K9sNtR72Pz+Mvi+YLg2zMcV7D3JZ9ns394mcQ8/IL7KZkcC7jg+4wrv4l0S8Xd1ErNgkkQkhFbKeqKyRv6wrUKe3gk7FqIAzDdDqTKaiE94jw8xqiRQqssEWmOz4N1EjPj7Z5sWvBt+rix4ZxoTQqX8zT9Sfw1FeUew5gvCmYea6jtzcAUVd0ZvPV9lsxrMcXsEbUykZamsUX2nXzPvU5fMfv6eXglvmu/zTg0E78zKu/GEd6N527jQ4Z0HtHiTNEdzgN51fvbj1+W5Z/YopdXchanyD/dcDb8zwhYPHOGHXHV1s7z2ykF58pH9gChuufOTs+S225cBKHvrqE37J2ihlxzDENjcgC2nUM74xyf2yluvnUW5pEM+9ndFcued1/NVlKh2KAUXJyOEbSyjJNRhyigVXyNpXJfbY2gBx4jbO11SJr976DU5vL8LwLFQPv53F8natStGstkP5LKEmrW1tbJ16zYk0P5J6ryGyFS7xcA0OCl5klKwNTTU41qLVJCJ5axUxTlM3iN8jXDPVyMgs0fFKoDnq7GEOjoGaj+kxNoiEHgB/7oor58j4V0PSmkJ/mzeJGHO+xTkQ5+WLV0CeDdHqQCpJtwGxfHGTZulHtdBL33mztPzIrsdANIRrXz+jG0YvMPBchyuvHyVLF26FCrEDBzz0LITC959IG+3ER+UUZkUaGWzH9mgCT9L87yQhF8u6SG1ZEb6EBDIL+Hbj1SrkliWjuqyQP79737wxpAv3+wD4QeX++S64iFfkgladh2rHQapRnsM+nh9KVh87ce8nIYj3I7RO8s4joRPL+8oGwSX+vhYMnz5ghy56uvPKRXiw9+4Qm6+76XB8AvtcbX5p7cOC5jQ8E0DHn9eceaySd0vs9rM17hqOJaXFivlSJhl0wpNM3QK1avOPH4a5nHb/kIAApVEEwIRHh043aBUjVR9UWFWnJc85Lryd11yv+ZjD6VP5vtEjxVBUg+SEnf88qMKelM1SgUqgdYNKwqGqPC4DeM9lDspTr5y23yljmPp6Q+f3DN4XwTqv+6LVnP5uod9lTpzOXO//+WuJcP2z/E1gn117p/ei8/OCPnPTy8fXP6+322HgjRG/njfuqDXcahj7AtI8jinZSeqwyTg1vDOXz/53uTv+jTfRz63gXNBeLekCO9Ha4uHvfcEes8MFFgRyj1shK+EdJfNy/YEn3jfc30dVyjvSUMCK7zgTh+HEeCNFNxxG+MG7+ywIsl1S+zXMQdLQeUC5myhtIffOi5/2nQKYLdNnIkpoawy4cv0Y67r6kGlR8s5f2cL3k34sF/QO7Dg3fDTY8E705iMVHlnhncEcr7Ud1SzVfW8Km+9lDcsuIJd8FU66+tu8qe6Yz+MQRXGYIxAyjuux0aIyAANs/LOn+cd//5BD6zQ4x9J81YvpAj2Dkc45XAMVe0EW8f8+qZ3DshTf9gtG9cjNCA6Qq5YVyhz5mZAVeXZLgHcyWP18ujDB9XvcfF2+cKXV8k118/zq0arqqqRkyfhPdbs8QtgSebOXftk1/Z6aW2KlhlFqfKt76xW6aN79+6TEyfOQmkVBRiYI3EJTnln405JQfrpnHkzoKjKANTzDYV8Hev69W/L0aNlCCHwPFljcukO7PvEQZQ0hkfJbXfMk0/83QopLBx/74KRjv2FsDxBHX3knn76KVn/1nopKSlRarq4uDhVssrGkAr+zHJbQjSW1SYmJioVHq9VnUYb6HjoJUd1GktVzU9bCe8cUeeglwe6hql9EcKy8XenA+W7gHp8nUq/QnjFrVy5UqmECXk7oNA8cuSoPPf8C1JV3SRtrbXS7wXI52OsqTDkPx6rbmZ4x7LdlNQs+egt16MkvNDnPWTBu/Nxtt4f+zB7OLHXBA78skiFD/8/JSvhgj6Y0R6D/rIbLDE20HLm8sPzMVDcJ8syAwUQ6NRdetWZG8FXMH854zJU9HzrzsWDAMFXam2g4w51nM3b4H6NZcPG1wn22KcL4doMZTwn8rog1CLwNqegEk4+u+n0kBJoYz/e634HGhMqao0hLIR+h8sa5c4rZozbOQ/lPpqo8zaR+w72nkSAx0bFnbkR4LGFWiprXH/c4F0SKh/muCXus9ES7gwgzTbsvLKxWe5/7pC8vKscticIuYiOC3jqGFgRGR2PuWaCxNo7YeEyIB3dfdKJB7xs+KqCB/x2qC77YaXSJa6uzlFdCvTVY+VFR70nNJLNgnejGsoPzEoWvBt+Ki14ZxoTrbwLljbL1QjSfME7c9orl2XpbEH0Ufn2/W+pElkN14zqOzPAM4I6bsOYMKsVePrv5lPL7bMUlqW8q68p96u8Cwbv9Hb5ZXw8lXfvp7JZjgEBXiAvMT1O4wHvmpsBbv64W3774FalcOp3+/8wdqDcde110+SOj1+Ccr9cv2/Wb7y5UX7z67/KsX3RQ5axRYRJ0cxUuenWefLxT1yhXvv37/9IXnvxjNRXOSSvIF4WL8sZTJu94uoCuePOi2XFxbND/mB44CcPyrN/OiY1FUOhph3ptitX58sn714ll6ycG/L2PiwL0tvuNaTvPvvcs1KK9FcbymebmjywPTk5RcEyhkawpJZBFWxUOcbHx4UcskIZUExcigFu+S6biLTbsM2IId5xUc7/z957QElyXGe6t6q6y3W175ke7zCYwQADR8IIIEEQIEgAFClHSiJXovR0ViLlV6LEtzrSitynp3164tmVOzKPRjqrFcldmRUp0YsOJLwbwo73pr03VV3+/X9kRU9OTmZlZFV1Tw+YgdPo6cqIyIgbkVVZX/733nbp6UJyEagnSvi5Yd9ueTsyta5bv+6SzMJUEn7py/8mTz3zXZmeGl5VeEebtEFVx6QY2p3YCe+6OrsQ5+52ecsDb5FeJvxwqO7YRwjvvleuunCeIH5HBwAAIABJREFUTgvohA1/9tkXlTLKHu/OXrdePboB0534zz/7kqfqrtWW1xlb6cLMcTO2WD1wpRWJdtdjqrA+/fUj8t3j43Wz01I19NzRsctix9FWhLk60Ui9OZrauV4fblCKc3DGtmu1rYP057RVkLatqltPfeqVZdY5bgIfFiZRIbR3Jptp1VhN+yFYtO9xrVQ8dmHGM6amSd9BryN7n4TQDAXw3WPjcuu16wJDRLdz83oMYnevdboS70lOe7cK3kV2FKX9zQXJPNwlEdxXm5QvvHBO/uZLL8sLx0ZNqiu4l+7dIMn0OulJzOHhfkVmkQRsDj/8hgINAQQGSZnP5hETe1oKi3NG/dorMcNtezojbXgYHcK7wOZ7zTYI4d3lSxvCO4dNgijvtt4yrZR0drdZdkelmzPuHZV3LJ/57KHlMxLyaddW/aJW7qkPJ7jJ6kKQx+yyqeoZBQ110W6vOpaeBod2eEcloLNoRZ1u76W8s7f7Xsw2q+e/mvCOaqqFhRzcDQ/If//vn5VDBy4Nnq/HRHD3gV/dJ2992xtl48ZBlSzAqzz//FG4yD4hX/vS6UuqvOFN6+GyeqfcddcdUEpZSisN76rViOy7KS3r+/Ysw7tf+eD3yTt/6DbZioQEpuUf//ER+czfPiOHX70og2fbn37/tfKud98v+xBjrK2WFdS0z++FektLVsKKY0ePyte+9nX58le/YgTvGOyX8fAY/86s4NarxofpappERlpnccK7FFSgKSjzmMG1M9Mht96yX95w992ycdNGpcKzK/k4h7Pnzsn/+LtPy4njR9WcVru0IVNvOmO9D9rhXQIx8Xbu2i0PP3C/7N5zrQKibjFfQni32isWnm+tWIAKnideHVZwyu7G6xyfVz1+Sf4GXIAJwFgYv2+l1V86wQVdRAmudKKGejbVmWvtcfl0fXt2Xf2aE7Y561AJpeKxobi1N7VfkH1QD0qZjCHIuYLU9bNVkL5aVZf79dPfOLK8RgStTDJiT2RRb9xaqcnx3LlvwyXtWjXGIP1ot1Nm66WLub0MT2ZV8hRn/Eu//hu5jux9Uu3Z3RGX2cWCyo7tpmr1GoPXuYPa3a3+lXhPcptnS+AdssxGb81J/Iezkt4DkUWd7wH2Mfz25y7IN595RcbHDOFdKiOJTn9FeR7QrrA477e1XI8nMt3SnkxLCZlnc4jtrMuVUN4hx5kUVfIMiDdqMZ/pkcLQfJUKvFDwE0GyN33vzFtoE9PTcaXmvKLiSPPfbMu+y7UMBExMx5+wWBYI4d3lOyGEdzWbaCXYni9+SmWbbVR5pxNPOE2tgZtWutmP2+EfXVepliOEc7rIsg1f04kr7H0Q1tkVf4SCui8v5Z3ux+5i65aZVoM+O7xrJNtss29EVyrmHce9mvCO5yPAm5ufl3Nnh+XwweHLTEcVYGdnBm6sW6DC6oUqqn6GqPGxKTl+7JycP38RoPX29srWbf2yeUuvimVHcMFy+PBR1B1Wf+/ctQEfLHG40h5XCQluvmUn6q8LFPfu1MnzcJ08I5MT1pM4fkh1dGTkllt34PwbVVy9sFy0AF1TGceOe4CF4Oj8+fNy4PkDyNz6vJw6MwS35wVAqDl1Y5FMMgZhRGWhJbCjyyz3h4lS1Gl3qtPossDfabjU6sI1i+BuIsq4joi9SJfZEtwj+vu65Zab9sudd94ug4ODlyV6YHvOhzEPn8fYP/evX5YpuAQzGUWzCSkC7RmVCdfa3+3xFM69pOy0ceNmxOh7vdz+ululq6fb02YhvAtk7bByaIGr0gI6A6WGblRhOWMJ6onZYeUDr9vqCiYYj43w0O7OuNKGIaxgBlmqDVnqzWGlxxLEVqs1liDnMVnjIP2tZF0dI9ENPvO8VwreEiru39l/xZWJK2n7RvtuBbyL7i5J4gGEMHkA0jfcl5kmnHjvXzwrh5ChnMm8jArvAXFf6FdUDsxG4xrjPq20lJUc493Z+rgS8G5yMSInZsqSLVVlX2+brOsEJIUNZnMRmZ1OSHEuKclBfKeJWvZL4/ayN+1vS0RvkNkli8ytz1RlIc/7aiZ6qcoEzsnSm6pKLUqSn7m/J46H8O7yZQ7hncMmQZR3uqlWz2m3V7eridCt0vuC/PlfxlV8OxZ75ln+rSEeodsuxMxxZqC1gzsCN13c3HRNYt454Z1bzDv7XJwJLP4t8ZPyzc5gGT8bcZfVY7ga4B3HSgUcM4SafojWe/dlXDNCGWcheCBcY0ICk/MQBjEZAn/rwkycjM+n46MR9liZTUsKGPFvZnTVIJHgJp1CGvqAKjmelyoy+7mZTIF983z8aQQ0vRY/tWhr2l+DOz1H2m56elrOnj0nL730qhw8+LKcHxoBwGNw9LKy7dTUpEoSQVty/dwUbtwvzkyql+0twLtEAsksALmchRCP+zueaJMtmzZBcXeTXH/dXvVAQcNft3XhPp4HjP7KV78uB154RYYunJX8khXYfbVLDCo8xrkb6O+XG66/DorBu2Q9XH3pLut1LYXwbrVXKTxfaIHQAqEFQgsEsQCVgv/zm0dVUhIWJobZMpCRe27adFkilyD9NlOXALsLJOJKuxU3M4eVats0vMuUJPmDUUm+pV1ivf5gjfPI5QtyBPeOH/qb78rpMSvzMB/YrnbCCqrz6CXSDkXf0uykesjLUmUsZ0dc5NWEd1TcTWcjMlLqUPfi6eqSdCYiMgh4NwfoloPjyDjMdn4WMC+OGNSI/bchHZNtXVHpM4B384B3I/MAg3NFuXtzTM7MVqSI0Eg98KQ6OmPFD7xxXVQ2d5qt50rtzVb2G915rUR37lEyw+hJ3PfjwX95/qyUF+BOaFBCeHe5kUJ457BJEOUdm/7xP9Webr5707JSzm0vahUdQZ+GclotZwdxbgBPt6XrLePOffpv/uUSlZ3b+ezuuDyf3dXWXp9fuk9lr5NPfuyv5KvPn5EPvutO+Xc/vE9GRywptRPY2V9vBN4ZXKeeVa4kvLOUTG1GiQA4AUIxE6jWjD1Woi2TDKz2uJtRiq2EDa5UnwR2hFw6KYVzHDxOSDd0/oIcOXZUzpwdkuHhIUC7ccSSm5bR8UmJt0cVpM1mFy+BpbovZgxOAcDWA3ht7XAx7bjU1b5UKmBcRfTfDqVnn+zYvlX2779ert+3T/r7+4zhK5NvPPHks/LiSy/K6OiQZKHIW+3CGHgDA+sx9r1y8003yLW74S7ro1wN4d1qr1J4vtACoQVCC4QWCC3w2rVAs/Au+gZ4WzyclMQN5iKK0dmc/A1cxr/w9DmZogwMhQm92lPmfbRiRdrKSxKHai2G+81ibhHJwJl4LQ6uE5GZ+ewlrrerCe9KgHejgGsnF9tkqVSWpJTgNitybU9UzsxVJIGH13n4tx6ftUDbhnRUtnfFpDdJNmUp5zoTVSngcN4RrzwNdV0evG8IeowXJ4vy1h2IY53D+Rarki1WZTpfkU0dMbm2PyLr0q8Nv9lYolOig1skun6bSBzfKxCTsXzyqJRHj0s1P220lUJ4d7mZQnjnsMlNn7CyChGi1VPSsY4GZDqbqzPOne7azWXWSy2nz213n7X34+Yy67X77QCvXsZZ9snCZBo875/8xl2XQDvdvxPkHV//oHyyssPo4mtFpSsJ7zj+NgRTpUrMpFyt8E6r4FYb4PF838sKPD9w59xzhElTU1MyNjYuIyMjAHlnZWh4Qmamx2RsdES5XOcYMw9Zhe2KR/ZDl+V6rsp0L40nL3VlrlbgmoGkFRs3blDA7pabb4b79BbVV71Yi27XyqlTpwHvXoIr9SE5dfKkzC9k8YRT30QCkAOUVxXIvKgSNbnmvOrQ1SOGa5euxXHMYRA3EnuQVfbGG2+Qbdu3IXYf7rp8Sgjv/CwUHg8tEFogtEBogdACoQVMLdAwvItVJbIOIOk9OUnckpS27su9JLzGcH6xKP/vi9MyNpuF4gvxtUfzMnl6Rpbmx0yHfVk9df+egBcQPILqFd7XlfLw6oknpScFzx5HtB/CuxyA1/Dk/CUJK/YjFvN7O9fL/d39DY/RtCGVd1TYvTBelPEc3FfxlW9TJirbOmNyCiq57jhck8tQzE1Yc712Q0UGuzCvQkxGZmIyF83Lju6IlAEhF4oxKUibdEQKUsq2Iz40QCDUetNLIk+PFOWezW3oP4p+y3Jyuiq9kpB9m8rS21EVOLesSolEcc/dgbBJmzcjnExeyhMQ7szNBDs31j2xc6+QVZanJqQKQQGIsEQ2b5f2SpdEkXgxQk+r7fslvz4mxSe+JtULF2P6+50shHeXWyiEdzab6EyzfMkP3jmTRtTbfHbVnR0I2pV32oXWmfxCq+YIBnXSi2eetrJc1StazWdPROGlvmM/GuB9+5lRuQ6A3K3oOlp9N3/TT4XwzmMR2uFaSkXZakMwv31hcpwfoNqV1qR+q+rQVtr10pn0oFXnWEv90E1Auwq4ucqajpVKO7rUTk5OItvsBNR4wwB5IzIMqDc5MSZTkxNwW4bLNLLSlvBYMQ5VaAJr7KXw43k1TKUSk2q9vr4BuQYKtZsBvHZfc430QW3X6B4pFksq8QYz6L7y8qty+PgZmZkagWJwCTd/SYC2hAJ3+dwsnmRejCGiryVtM46TrtwqxAr+sxe+zrh8BHYJ3FRmOhkXMgH32G4FH6/dvVvFiqzn6mvvL4R3prsxrBdaILRAaIHQAqEFQgv4WaAReFcFM4oADsXvL0jqbQgBAhgSpExG2uWzKSt0E8vBp0bk8X95VcZPPh6kG1WXsC4C1R4fkKZ6+5X7bb1Cd9jc9KQku3qkN5OQFKqX4EpZwb2pLoVKVOagQLNnm72p2is/Ed8ub9pqmyvOSfDEUlUPev3jzZlMkPeTVN89NYT71KWqbIU77C2wMV+jYg75VySWj8vESIdUS1HZsgvqx0wRvCsuZ0ficrptRm7oA5Rrj8hiNS4LAHKDkXnJTyCLbhoJ3rrz0PJV5WunS3Jzf7tsQQ6QCwtlOT4ak+ti3bJ1xzwAnxXvejVKtD0tic3XSOc7f0jmpyck/8yjUjn6SqBTR3Bv3ffe90se9925l56R8oGnGFxa2h/6EYkN4e78wilpG4BN7r1P5mcmJf/Il0N4F8jCl1cO4Z3NJkHgHZtpKFdvDZzgTtf1Ut7ZM9Bq0GdPXBFEeafj3ukYevXUdxyXE84558XjdNsdOfSoOsQEFl/N3hE47l2je/ZqUt5xjkwi0SjgaNRGrWh3peCdfexrYQytsGW9PgihCN5aWdif/lnMZmV2dk7GAPMOQuV2Ab8np+bx2jQUeuOIpTjreWq6Uaxbt0727t0r+2/YL3v37EFykW3S1dXpGzPPZD6ElXnEXllcXFCw8ciRY3Lu3FmMcVxm57K4CSR0s7LZ6sKMtwR4hbzlrsCSTLUjcUZZQUl74evpVBxJVpB4A3H+Nm/cKFu2bpVdAI/d3V3Sbqig1X2G8M5kVcM6oQVCC4QWCC0QWiC0gIkFGoJ3cNOM7ItLz6+UJIrQ50wkFqQU8ymZHNq/3OSLx07Kx59+siF4F+/okkSmy+oL92Z+YoXlZBao2404chz6dLYk2clRFf+OpS3ZIe3pzCXw7k3xfvkPnTtlU/dFQEd3zLa0Fd6lMDdUA3hBLOFel7eS43CbfXWqJOvhSXz9ABV2EfXaK3itD7HpBqEarEBVtzTaKVt2zit4t4jEE0xyUQGY24D4eHFwRevBMucJgMXstPjNuNEz+cvh3Ul4kN7Y165UfAi/vKqlbd1G6XvPz64YvCudfAkxGavS9fC7QnjXopUN4Z3NkBremWSaNbF/LrJd3vzgPfL0Vz6lXGydbrj2DLF2pZy9b7vyzivTLOt7gUSddZZ16A7bTHHCu0Yyzl6tCSu03Rj3zlStc7XCO/UBWksk0cx+abbtWhhDs3Pwak83WbeEEs2eT6v59G9CMp0sJJdbUv+mSo+utmNjo3LhwpCcHx6VhYUl6e5My9YtG+FKul02wT12w4YNyi2WiUXoBs71aJWa1D5OjjGbRfZZxPNbQAKOmZlZKRQLOGdSxe7LY9wLiI3Heky4kU6nZHwCT+8A/xIA5B0diOGn3GIZcwRBheEyvG7dgPT29KhrlT/JFFxLanu6kTmE8K7ZnRm2Dy0QWiC0QGiBq80Cf/qhn8PDrjg+k0E1oNpClDKkyILqHYShGiGqKKmwF3wghj8Rvx+QgvIwiUopiuRbkXJNIQ+FFVRW5Qpb88PaykTv/GFQe3wxJS9R3gEVhOyoAOzw/qCE+6YK+kZ4MEHYMcRpS8vrX3+nfOKTn1D3JlTbk3vw/qod7oi8b4njd29Pl2TSaQAUhP+AN0ER9w78TCds4kPCdEdCJeFie8YNjsItlQ+Q01AUtUHhVcYDw8W5BZmbnldz60h3QkHVKcmOlJWcDvUFDxzZ/sc/+EfGSxwU3hURI666oyAd70AShTf2YTmCJTU4empevvT4uHx3CrHc0pswz7iMzI7JqZFjMjd6So2bQI4grZj1SCgGm6W6+xCTbgGusoi31wnpmEshmOuGSo2wKofnrfyxly4ewwsEWeUiHmLDhIXsvCSxXvxu2dnVi3tSPoCNyK1wVX03XFeZKy+1Y0CiWCuq7iII8aK2EvZffmha8kfnpHy2uXArOubdYqEqPWlkhAXA43YsYNteqCnvkhgTXWsr+TYZ7CtKMs59bSn2WBgjrx5TXcIQTwDWbQX3pJJvBm60Ewj/nME8mRgDJlAlEoc7a/+Ny2arrkti/89I+eXnjPeYScW2gUGlnFs4cFryR56C6+wxk2bLdVyVd4S5feskgvWtLi1K+7at0v3gu6xzHHpEKgCupiV0m73cUiG8s9nk+vOflLYvW3JRAjydWMJ0g7nVu/Ohn5Tq9FGhq6sJwPNS3h1GUha6s7op7wgJU1V3/3Ed9+5nP/ALsjN9WI2jnvtsvbm6wbvVTFpxpZV3tA0TV7RDDmxSLNdDJrpY5ccoJoPzqcOx6+yzLeiuoS6066zdnbahjtZQI3tCCmdG2ZUYJm+M9Xn4Wye9yEKVtwgglgM0WwQcKyEwbxx3HARjhHWEZHSXtW6IV9b92xojn6jiBgg367xJ5zh5Xm0v7VZsJY6JAfItLtfRUJH2Y1+sy5t2XqeMscLXolDgNVNCeNeM9cK2oQVCC4QWCC1wNVrgP/3suxUkwd2sAndFQDyIiFSsW3xi4xj/zSMRqOCLUEBRZQSAgc/fEo4jeu0l8E4prKhIwmd+CSAPYqRlgEdwx89+fmbzs7+k3CkJCKvL8K4MOEiOWGFIDCi0brv9Tvnzv/gLqx3cMlXIDIwvBUjXBgqSSrbLpk0bZBAP9MoYXxn3B3xwyoeCLEncK3R24Z4nk8RY0Gu0grlU1UPB7k4AOjwYXMouycToOH4m0bYsXZlu9V2sF+FD2gH/KgpiMvOoyL//yCeMlzkovKtck5O2e4rScTfub/ozgVV3j7wyL3/6xTEZKixJG8BQFACssDQp2bmzSukW7+hEMq8+ZcvJyelLAF4qCdfIvm7p6u3Bw9S8jI+OSRXwr6OrW7m/LmCp7I6rbViELX1JeE+m1D3mNJJQ2AGehndzcK7IgMFBgCcJ2P7WbV3ytlu3SAoQMZ2MqfXsj1VkR7sFfdv7OyRKOuYoJSTiWDo+AzAECjaakBLCrqiNGLDwVpQOH5wLnD0uiT3H1wnWCCSXajASTh7LsM30VAR9Wdgrjba8NbWSW7DfKLxbECMOni+VUg7Kyh7J3PWDqtvCEmBzV0Kqc8OS/frnJZYCNN2yFfH3cJ+LcDnl+YsMINqego0Aq6tIgEc7YDZRxA2Mtl2MjVjdtgUDSEl1clyiALGEd4uPHpelk3B7nTvhOpUo9kf6dXfh2kGCETz4r0AxWSlkARld3GZxnx697iZJAMKWGd8OkLv7be+yznEKrrnZYVNzSQjvLjdVCO9sNrFnmvVLVmG861CRAK+07j55/u/+vWczt4yzrGyqvNMd2xV42m32//m9DyiAqGPVBRm7sy5dZe19vbj9N75n3GZpiyDwjvUJ70yTXDSzLivR1pqrI6LsSpzIoM8rlUjDYGjGVQiVeENqj9lm3LjFFTUka3G3q9KdpVr0f7pq2RvRRWxx8xodYAjvGrVc2O61ZoHbbrtNnnvuOdG/X2vza2Y+oW2asV7Ydi1a4EPvf4/kEZqCXicMYzE7Ow+4g4d9UD91QHnWBcV+BPAqip92QD4+dKMqvlKTISlXQeI39XzOelAHvLY8Vf2AUT1krD1s1K+VcL8UgdqMhQ/1ivibiQDyoB9U3qU6u+T2279P/vhP/kTFTWMfcXoIoB/eu8bboBJLxmUHVD/btm+mJA8gLqfg3RKUdwR5Mdyjd0NFl8E8yuijWoaiH6+lAat6ECYkhZi5OcC70eExGR+bQNiOsqSg4uvt65cexM1NdeAhJxRw1r1+TN73O39hvIxB4F2kF+6U9+cl8VYApcGaq6rxmayK3zpUlT//uvXvqfyklKoAmTZ4lwCU7OtOk6HK9Owi1HWQmtVKGt4L69b3S/+GjTJ67pxMTE6BpKWlo7tbJXWYrwEvXT8GeLceiTTaAI2YOG0eXhUEdLoswzvEt0tWkHK1PSl37BmUH7p9s9y3byDgzKzqBHj504tSPIh7xNPjiElXU3k21NsVaIRrrOOGO6W6iPGPnZdqW1bSr3+DGgiBGaFeBGFvci8/L4nuzRL7PnjTwQ26dPCwFEafXh5wbP1WaRvcJlVA2sKxF5TCMr55l8SQiK4EjxsCt3bEn6v09krx2CGJnDhsBu/gIt3xfW+WQm+fxCahADx2UPLnjrrDu1rMu8zGrVJ44WkpIhFGCO9at6dCeGezZZBMs0GXgACPhS60dndZez9O19kgMe+cbrMa3P2XX79PxanjeRtV3NnH6IR3h7ffI1/uvC+oORqqvxaUd3wyEiQr6tUM73gTppVODS1Yixsp9wSViGBllWCtHLZd+UaY1AqQ1Oz4gma2bfZ8rWzPG39+caBS0K8UkDmrVerGEN75WfvKHg9BUmvtX8+eVxJQrfV1vpK2ae0OCHt7rVig2Wvml372x+X8+SGZh9vo1MS0zCKsBWFcOx7u9vd3ya6dW5GFfr1kAPLw6aw+cyOQ45WRmIoUiMqpWvAv5f5KSRNdT6mmqwDC2eGd+nftYZtS3uFH+dfWlHcFBe+qUqDKDi68acAEKu/+7E//TJ2bvotJKOHQEGoouMAm8AAa49yyeVB2IrM87yGLSwWlyF9CfOACfqgM7OrKQH0HsFECdIQLZwf8M5OQXWUyhHdpFW5kGPBuDMq7bC6vgF8aKqTunm7pyGSgAEQSMMC+NrT52Y983HjrmME7GKwNrpR3Y25vbZPE/sYfqB842SH/8GQflHAVOZl9VRYKUKvlpiQ7fw6JJCZ8xx0DkElCSZWbmcDaAeBC+Ui1Hgs4qeUHa1iotmP1WUjY5qcm5YadA/ILD10vD94CRVgTpQxVYPbouOS+OSPVbHDlXROnbrIpvtvAnr0/+jOSPzYmS68+Dxjp4b6K76GEd+k3v0UquYTkXnjhUni3/3USu/H1Ul2Yl+JX/lniqX5J3flGQDbEkX78UcnPXpCeH/oJKff0SfbgC8bwTk+w/Z4HpeOa66R8+oQsPPYt+AgjFqBHwooQ3jW5LTyah/DOZpjMx/9QdkWGfTPNNroUb/yFz0rhwB8o11Vd/OLe2V13vWLeaXBH91m61jIz7R//05D8+rs3KdVfq8Adx+xMarHW4d0AZO0DkMv3dPfgaZl5OvV6a0x4xMyVJoWuBXxiaWW+vPqKdlldS4k37G6Sa2lc9tW1x3HhE+O1Uq5mcEcbWopBR/AUD+OG8M7dMM1+mVsre5nj4FxYqAQLUpqxQTNtTcfYyDkaaeMcj4k9VxJQec3BOa5WzNV0LYLUW0nbBBnHWqzb7Jo1295tr5u8b7T6vI2OI+iamlzLJn3effsNMoKkUgVAFrq44hGqSgRFpRui2gFgpWU7XPC279gmnZ3IwIlb3TbArxI+p2P4IwpQx4dulrusiuBvFRzT90naVdb6bQX5h4+CCoFB10e2LQCqFVXMO7jNAtJBDChJwLU777xLPv7xj6sHu1RaxTDIKJWBgHYM/M9b700bB2UbxtgOd8sSfBSthFnoDwo8nrMjAxfZ7gz6RqdQ3nWgYRwZBxS8QwiRLJR35y4MA2KOAHzla2PEg3zMMw5oR5fbPriT9iC23m/+0d+bmFXVMYJ3VB72I0vpLyYlfkv9bK5+J35xpCSf/u6SPPnKgmwbQDbVxahMIgZyPjfi17TucX67GcDXKx2rLUhnFGhOQHj3Sw+sk4du3iJb8J2t2VJZKsvkx49KZXbt3Hv7zSnahvUd2C6Zh98uC09+Q5YOv+Td5ArDuzjB4RvvZdpjyT7/shQnnw3hnd8Ct/h4CO9sBl1J5R1PQ8g28KYPK/dZp/pO/60Vc6wfRHln3xd21R1dZQnzTFR3BHN+rrVOeEcl3n+MrV3lXQ+ejPX39anMma2Cd7xJ0PDOL7sS18VyP23uQ7fF133g7hjkl8VkvoE7b7ABwZ3TrfdKjc+pqNMusg1ObUWacYw6ntyKnGAVOjWFd9ZcrRvzVpTvVeXdSn9xbXRtWvXFtJHzr2WbmMAItzlfSXvax+O0rde43Oo1MvcQtjVyBVyZNq2+7kz7M63XqFVa3X+rr+Wdg90qwUM7HkInobyK0l+VcWQB7phFE5HuAL1KsnffHrnxpv3wfkRCiArAHgBDDD9SRmD/WrxdJqKwHmMT3BHqWWFErOM63p11vMykCQwzouowYUUBryGGXhVx91C/iHF0wG327rvfJJ/+n59RiSXYX0XF3UMCBIC5MpR0MSQX2A632S1bNqlsn3SZZc4Mgjsq+Dl2xvoleGTGDYK/FNxgCe/SiP8bR1KGHNR6F5DY6+y5CzI9Mye5PFx4QQ/fjnXsAAAgAElEQVTLCjbCnRVQcGAdv2f0y5/9/ePGW8EI3mUAJN89CXdFxNcbbE6AcH4KCSu+e1b+2z8eki6MlQlIqG6swgZBC3JJIEZdrRWBLX4osjQtC3CzzVFYie1Uws8vtwjeXa3KuxWFd323wP32ZiwQ4ly3QHkXibZL51u+H4lDNobwznTDt7heCO9qBm0m02y9hBHO9bK7zzqPuWWc9Yt5p1V3drdZJqlgu623TEt0+hajLWMK+NiZHfIFzTi72tlmVwLeqVuLGsAzgUWvBXjHOTP71lpVul3p8fEGlDeFa8Et1uuC55PmtTw+kzcqU3hnzbU14I7jeq3Au6sJVugvoXpf2OFMM194g9qgVaDIZH+zTtDx6X79bLJS9jSdl0k9U1v7zdXkXGu1jn1uje6FtTa3Vsyj1Wtu2p9pPVObm+5x0/6c9Vo93j19cI1E0gbCsSTuAZE7QJjktJNZ3vFQulBEMoKZKbjmtcutt92KmGiDCIyPRFeUYVGGB5XcMrwj3SHgYUZaBfCsZBWWR4AF8PQ9ShEQjYDM+hynCg/JJjS8Q90CwFsKbrNvALz77Of+WYFC1RcUehHAwwIy1S8hYyqzye7atVMlrSgzcy3aEdrxfo33EywpxHPrQOw6ZrZFmiwF7uh+m2CWesw5jyQVwxBCnD5zQUaQuGIeCbOYdKANMcg4NrZLILZeBrDvc0+6Jw90W09feJdB8ozrMM+fLClwF0XyjWbK4lJenjsxJj//8ecAODF3e4aJgB0j5KFKahZDTEBn4f5gMgZdmNyBCRnspVDLzko4m4d75wd/YIe8/fU7m1beVaCsLI5mJfsNqECzzSUqC2iSwNUrG1OIX9gD3+GCFM/MSlsH3LDvvw1KtiHJjw4BMFtJVZwlgn2X2bpN4jt2QG0ak6Wz5yV77rCqFoebdztUsLEtm6WK++DSS69K+zq4jG9aj0XISuH4aWRPXpDULTcj6UYZ7rknJDY6JT0/9pDMffeklI6dkOrE5S7U1U5kmu67mKyx8+ZbIWtNS/YlJLc4f066f/xBXE9VWXr5mBRfPoI3CVxD93+fxHt6ZOm5x8OYd4F3R/0GIbyr2afz5Y/IzqeYlcXKNOuXsIKw7BtPTqm6upwcmpVdm7rrZqmtp75jP06AVw/euUFDnV1Wu9vWU9xx/Hq+9m3CtnfceYenCo9qu5FDj6omhHerlXHWNObdL/7CL6o4FH0IqknFXT+CynZ0ZlQWn1YVdetRe8zUjjgC9TLK6qypJuduw03SWgVk1jxMZhGsTqvi6gWxc7AR+tfW7h/+NevX4E2schVZgWJldF2LxQKfJqWenXnzz6fpLKpeM3emjsHMz89LFtl5p6amZXRsHL8nZQGv/eVf/aXJsFtWp9WqCq+B2UFPo4om9t0ocDP5gtvqL6mmi3Slzmsfn9s+qDeutWhP0zm4zWs11qDetdbs9aHXcjXmYT+X85o02fOrOUaOx8u2blDTZPz13uOc721+e9JrTzSzH1bCvq3s86bejPQjsH0KEKuDLqLtCWRjBfCiCg9yqwg8IKbnZuQMMkru2rtHrr/5BsSiS0sOn8UWOrHi2l0s1k2kUtqRgKEoBRz+ptqOWWiV8m4Z6FnUh4CMh/hTVJlqqwCGHXL3XffI5/7lc+pcMYylArfXCIDQ4tysZBdmJZlKyO7dO5Ftdh3aWIrAMuEdk2owPh8a0rMkhbh1losuQBzhHWBcAm3bkPiCCTuGh0blGMDHyOgEoCDj6TLDLmNg4wfqPsa3poLv7x8/abwt68G7ajwisWsByN5eluTtcYjkWnPzfXR4Xn76r55B7EIkHIAdmKQD/1MxC+P4LkOgyXsphvrh3ItIDpaHNI6CS2dpSwI+pdKC0IKqxJPIaEo+W0HSDygydSG8gyfrciHI07ejVEvm52fl/3hwr/zIHTtk74bmvqdVShjzbI/kv53BU9e1De/K+5FN9vqtyB6yJNlnT0MYB3B85xZpQ/IUCFOlWHV3+43AyOlNSOqBdeH1xzXMjU0r+3I92nCdVqAyLQHexeCS3LYe8RzLSOiygL9xixwBaI9gj2cnJlV8vfbZqnT92K2ycGJISq8ii/CFhUuWOtaLpDTbsS4boU6tleRAt1TyJbj3Dkv18JR0/ihgHtJA518BeDwILoLrouOe3eB7cVl8+tshvDN+VzCrGMK7mp1mnjgob3r14w2DO21uE4CnwRjVbrq4ZZs1dZt1qu7Yp4Z+XtuA59bn3L1pXv1bg0jOgfHy7ADPrrazJ63g699O7FmVpBWm8O4DH/gAPogA65AFqRux7nq6uxCLwgosuxIlxgxAAWPatfPGhznCHUVlE/IgZLwxMVH6rcQcV7JPBjQOar+VHM+V7Nt6Cr1WIVsTlsG8Sl4urDjGG3XnY2ClZsTNh2lhff0k3bSNaT2Cuxm4y8zMziLb3ozM4fc8nhZ/7GMfM+3CuF69L4j6y2Yrv5xxYH7gRw/e5Pz1vmSbwkcT2OQ3blOD+9nSdCz6fH79mY7Lqz8v+/qtoQlIXYmxcx5ukMRtL3md328Nmhm3CbAxsV3QdW3V/nU7bz17+dnKC5a6rWMjc7a38VtXv7rNjMnURrpeI9dd0LUJYk+/99Igtq133ns39SNm3EbpAphC9GZJAOhUmaWVCc2Y2RU/03PzcvTkMelF4orb7roDsehSRHaoTSWd5RtpATzr/qZai3dXBriJIblFCYHPmKiCbazjAHForRR5CuxZ7rWEeyV1LwHehD7a4km56643yP/+539W52IYFbRCbD7AuaUcHrjNwfU1CeXdDvU9YCkPkoESRVsLGFpjYxzlZLIND+EJQpDRNRkDwIPyDlAvjnt1qvwuXBiRo0eOI2nFNAAh2sB1kNlrCe9SgCVJ1M8AWv75V14wXkZPeIc4d5HtiKf3ZsTd+4HWeRBwYKfGF+VDn35JxhagbMT0cwtzUsotyM5tm/CdKaOy8eYB7NoBazmfOSQqmQb0KcBmtAUfiqq4w3SLxh5IASp2xquSh6qvd91GZQ/2uYS/CTUJYhWYpYsx7B2Jtsk8mBQ4j3q8yrXm16c92zfIT981KG++1kqA0UiplJGQZK5Hsqe2SfT4vER4kjVcKrsRU3HXIFSQSKByckwiZxalgvknsVfjvZ0S7aofW70ynQPUxXfGzEVFHKdbhU9yAS7SzFCb7uyRtoEOJCSZVfAuCVfz2AAyCs8syRKSzxRH5qRtAS7ob9srlYms5I+MSgkMwF7ie9ZL+87+y8ZTXYT7+DnETDw8Kpm37sX7AhSxxyekeBLKvRq8q8K3OvvMo1IaPieZux6Q3HfPSeHCAaks+SdI0WOIZaAc7L1O8heQHAMAfrlkAdcP72r5Cu+ufrTlfba6wxDe1Sy654ufkuTQc8sAy54ows3oWuHGY4RsuhCAaYD3q++9XsWbcxathqPyjeDMXuwQja9rCHf4rKhkFIRl9oQXzr7tyjueR7ez13Mbkz6u23MOf/Ibd13iIqvr2OPe8d9/XXiXHONTgBUupvDuJ97309INpV1nJ9K/I+Asf3fhJ5VOtmSEVMYl8MHWTFE3PUpyb14IuVTmrquwRBH3r5468Sqc0qoPmZnaVAa3q7DwJs0CdOaFN+slxLlptPAG1Lo5b74s5ZZkbn5BqMBbALTj7xl8Yfn03/1t853bevADXybwzGtApl9W3doH+SJYbw66bz+AwHr6y6lu46UAbOR8Jm3sdghSPwhE87JHI/vAz6aN2LOZzd3qOZj2F2TMJkAmyN4Pcm6TtdfXgdveD3I9B9m/Qc5pMt9Gx+ns22t/++37Zt8PWw3vnPZtZPym62lar946PrCpT8WLS+AergKFVhr3vilALWZ9LQJqUX+WxWftqfNnAB065ba775QU4sfRxRVcQYE0pYOvxbSzHrDhQTTvf2vPKQtor+AOjhDiVSnzwu0CIRmBj6UGQ6IJ/LugFHr8QUIKJI6797775fOf/7wCaVSO8Zk4f5gRl4qkdDqBbLiDeKCflEU8hGOWWbr/qlJ7aMj76gTkY7y9LkO5FweQUvOE2yzjWxfhNsuMu0cPH5eZ6TnMK4HvAElAQEA8nIygr40gC4DzDz7/pMlloep4wrtujPvdbZJ6R3PfM9wGMrJQkU8eyMv54Rm4PJdlbHJKJvFgct81OwAhCfPmodKCPVIZAE1Bdl2R6fFhuEknZOu2zUqVNzQ0DDjTIT1dHXgdcfOwDw4dPCL969cpz6H8UlGSHT2yrjehFHzzgDwzc4tQgi0gQ22vpFNM5IfEI0U8oAWLYS7Bl46ck/e/abP8xBvwRbfBsjSzQXInN0ns0KXwqcHuwmbNWKAG73IlXHPPPyHlVw403FsI7y43XQjvajYhvDvxxBeWQZwTqmnTaZUbIZcd2unjdjdaLwDolTXWTX1nGvNOfRDY1HMEh17FDu+cMfN0H1p95+Z2e6UyzprCu7f/wLulr7sDwA4fLHjKkE4j6Cw+iNPpdMNvHmzIDyX+8OlcEkFsw3KpBfgh7eXyG4NLQQjvmtsxfHpZ8shca6nOgsGx5kaz9lsz7h2DMbM0q8pjzDtmr81mswB3czKHmDeT0wvypX/9p4YNYfJl1AQuuA3Are8gX6J1nxr41FNOeZ1fv24CHvyMaArETGzKcwX9UhukvulY7XMOsjaN7ol65zM95rVOJnY3Gbep7RoBan7XRL3xcd5u6juv68NvP5uuvXOvmrYLsp9M3z/qjcX+fuH3XuF3Ldlhmd3uJnssyP40tZEfvLPbxXQ/+NnA5Ho06cOkjt9evRdpRLds2qhgWAUJIAi+ehHHqloBlJlflIUcHrAhmcXo9CR89trluhtvkFRXWrmoxgDuqIQjSuP9oVLc1ZR1Kvgd1FsME0KoVuCDScbAU3COAhuo8fCPCB5aMgssAR7V+/xEr6CvIgET7ul/+EfeJY888oiScLXjoTiTUrCjdtynx+DWm0hwvJ0qph0TdjG0hroXpeSL8A79U/nVRhdgtGWSiyTAQ5ox7KA8SyKmWwnwbujckBw7fELmoUTrSKM/wK0yQ5ygDwUL0UcaAoGP/EvzCSuiD85I6oG4JHd3+y1P4ONzyJb76NEL8mefPSTDk1mVFIS25brSA4ax8JTjMr/vYFK872yDe3IctrYr77qgqKpi/fJYB8JZpbSD/cHyJBmD6hJw1kt5x+QgjGE4u1iQOWwf2n96bER2DXbKW27ZKA/ePCDXb91kPLeFkd1SKSSlOob1PF2USD68FzY23gpUrHa0SfXaLunev1Ny335Ssi8+J+WZ0YbPFMK7y00XwruaTXTMOw3fvGLeadhlB21Os+o+7ODNXsdNeWfPNsu6zj7s7d3gmz6ulXP14B3r6gQVWpmn+3TCO+0660xSwT6YmXYtus3e98D3w122Q8Vw6IKrbBqp3vlB1NlkzLt2Bu1l7vmwuFqA8foINp2FQO+16O57pbaBm2uoTphxpca01s9L95u8YVw9t7kwvl0FN7W5JSjwFhbwZSOHIN0L8q2vf7HhqQcBFTwJvxQ38uVQD1C31X87+3Me1+fkb7e2JhN3fhG3n9ukvb2O2/icfdjnZD/mfD2ILfX8g6gevcba6Pjs/XmNvd5+crN1vTE2sjamyki/vWw6LqdN/MZcD/7U20f2dXer53de5/F616HTNm5/u12/bjY12TNeY2/0uvUCpF7Xotf1YH/vsb9/udU3icnZyLic53V7H2x0PwSBakE/J7zW1MRObm3fsg7J7wBSGHMuC1UWb4EH1yH4PbDcDD4DlwC2kkjUsIDP1yLgV+96ZEVNxQHKlpDoAgAH939aYUegQy+MEhRfBGkxuFDmAXEIAfmwjbGkVdQQqvTI8sBg8IqCdyrpBY5FqABkogxQvDQ8bH78x94rjz3xBCoDFPJek5ARn9W8F00gqwLv2ZPInkB4R48ZFaZFuc0iKy0z06JdDPSonTHl+BAU406ifwXvkJQjhRhihHfDgHenjp6C8j4nGcA7PsCnIp/qfk4xgky1nV0Z+d1/fsz4LeEy5R3cZaPXwJ7vQuyzG5EchHH4WlwWMObnT56RD//tC3JuPGvUewxxDukerQpVip3dEi2gLdWT8YuiiDSq8IeKS7fC9ZsHrGMsPRXrDoBWe7aW4OYcRZbg9T1JufP6DfK+N1rwbj1cSPsyF2OtufVbWOyRwpE+GX1lUebHZ2TXhi3L1WaRtGQRiR829Zh5hxWh8LwwPS7r4G7a4ZKMw8hgtUrzS1kZn7di0bGs6+xV+3geiSO29PIasgrHOLk4q+Ixbu5dpzI7X3xNZHOqIpN5gugu6e0IHhNwaGZCOqAU7U5fDB3l9prb3M5Pj0k3QHUn4hmalGo34unt6JbUng1SysI196tfkeKJI7g8G/eiCeHd5ZYP4V3NJnblHcFZPdUcm9hdXp0gzw7etMntySXsMersS+JMVmGPeefnNqv7DwrvnBCP8/r8E0eWE2+4Ja6wgzyO//D2e4xj3q1Gttk77rwTAXP7lNKuG7LuLsTf4JtiKxNWmLyJhXUsC6RwY8cYf2Fp3gLMvDY/N2c9NQ7LqlmAbrKMz7OAm5Hp2UXJwZdkcX4CIQyebngMpl/KGjmB15fVRr/A2cfgpkTxGmNQoNTIXFejzWtlHitlq5Xcy60as98a+h1v1Tiuhn4atcVKvu80Y7dWj6tR++g5BGl/pa+tH9+7XdYPDgB4FWUBMeSqgF7dXZ2AYgm4oELlhNhv7YAcWYS4KOAzsg0ZUdMMuA+YxfsVCuEqiIXFh45tgGKMS0c3VD4Ii8aQIAEul4v4PF3C3xTjUSzPjLCIuA9z8WEwPA4QbJ9us+quB2ADnUgVvzu6uuXdP/rj8uhjjyrIp+DdcuxbJLSAEpDumWySAlBMI8ECE8wRKhaRsKKMnyrm1QYgmALoI1AqFXMq22wKir1OeO2koTrjeEaRsOLMiTMqWUUinlKZNXlfIFHEvYsDSmKofb098rv/8B3jrXoJvINaLdJZkeSPAdLcgfh7/SsjFLDDu6FZK9ZwGV4FusQAeWJ4EM+i4tshbhrhnX5NwTuEI4rBTlXCWNhCJ6xghllmmvUqhHcLcJPNUbDocgtLNd81gx1y155+uX+fFftuAEC0BxDVrxRPZ+TkUzkZPZ6XW3buXa5+evSCjM1Myh17b6rbxQJAGzMcJ7EnHz90QG7csUcGAfyqAIpSXsTEejB178lVy9i/ZcSgi/cun2cE5z02clbFTuwHdBsEjKXFF0tR2WiDiRemxuTE6HmVvfh1O6+DCjIhc7D7dBb7i0lUsqMyvlSR9b2bZDviCgYtzxx5CVC0XwZ7B2QB4LA/0y1HMC6ej1CuDRfIAF6zlwLA9tDUuIzMTsiO9ZtlA9qblGonQkJtyEhioEdyyGJbeOEbiKV33qSpZ50Q3l1umhDe1WziVN75wTud8EG719oBnoZfXjHv9DJotZ3zb7v7qzPxhD3mndPllf3otiYJK7QCUAO8Su8L8ud/GVcx+5wJK+xbxxnzbq0lrGjqXSJsHFogtEBogVWygKnKqJHhNKqWMzmX3xdK3UcrYKHJeHSdIF+KTfrVNmxmHq0ek8m4r0SdldzLrZqP1xjZfzNr3KrxXel+WrXf7fNYK3Zt9v3QqWRsZK0atW+z11aQBy7Oef3U9Xukrw8B9ONRALYFldCBYCsBwFCGy2Q82aHgziKUUzkkhIgCmCWoGAPnKCGUB91iCbqoeCO4o8tqEcq7POBABMkq6JaZgxost5hVLrGEfBVm0VT/4Thj/UKGV8KPcogFQKkCsIAeSldfn/zIu39MvgN4104wSM8Pxs5THrGAefi7HS6wUYAxusUyqQRda6nAK+P8JagFq+g3DsCXwrgryDRbKC1JDDCO7rbdUNhlIAKoAt6NjYzLudPnkQSgAAiZwO88YsVNKUjJ+ilkpt2E2IC//cmvGG8NDe9UtL9OwM3dBen6FYCx3pXLkqrh3X/+9KsyulhTKgLocF1o+yjWM4r50VuGcQmLcxMSg/KqPYFMshZLZZJTQTg7zB3uy4CsKQBMe6ELMcwOO/GhPRWNUE0CjHFNWOaLUSgnrYzBjJ1YARDuhLrutn2b5Qdu3SgPXOsP69yMPPwy1ulZxDhMb5HiImIbAkIeO3dKzgLgPfR99y03KWBPEiwnbKKCsbkpyQFA96c65V8f+zd54013yGD/OsDaSSjIhiWS3g7wm7LiJWKDcf92AAZrr6J8dhzxAoelux8pgqO0X1QuTIzKofOnkAikS3b2b5REaUopR6NJK06+ytgMo55FTMEj55FtFq/dvGuvgmpxKkchYZxHRtdXzhxT56Oi0K4q1BNiLMgi5pREf3o89te++vQjsm1ws2xcv1HGoATcDRh3dnIUikQrgUsS6717/UW1Il+bgxrwyUMvquP7t++WzQOD6gE2r3MrBJIVf51JS3her5IfeUoqsF8zJYR3l1svhHc1m5gq71h93Y0/JTvTh1XiCB37zp6p9Z13770sEYUdtLEPJ/zja/Vi3vkp7/TSOhNWuF0w2a57l8dvP25v65VplvWdyrsv9P2ib8KKZhR3eoymMe+aeZMI24YWCC0QWiC0QGiB0AKhBUILhBb4XrfATwLeMUZZhkCuAtgFeEeVG91GywA3bW1JgJ0kFD1QozO7Jbxd2qCgYgIKwpklZiRAiyRAB2Oi0V22UCA8IVBLqAQVWSrZAe8qAB50e1Xus0p5x3+pHLW1/3CU8A5wI4/+u3v75B3v/EH51ne+jWQLSC7BzJuMfUdlHgATYVQCSkAF8OCSShVeO9rG8FOGmo9Zc+luy6SoKajtJIKEGJgfX6BqLwPVXQfC7lQwXoYJOkt4t1QA2IMrLYDT5NQkVGQFwK6I9Pf3yr7r98mv/OFnjLeMhnd5wMXq3px0vmtWMjdsAvupuaga92ReUcO7j35pVI6fGpEMoOzGDQPS3dMts8g+en5oDMm5oLYDnM30DwpCHiq1HNehG8COirkJMJ8ubIfezpTA+VnOTSxcMgAq8dYh7tnAph0q9l2pAG+FhRlZQNIvlk4oNwsAp9PzeajLSrIwMSxvue8u+Zl7tsndO3DCJsr8VFwOPtkrQ08ckuvWb5PZ+dnL4B3dYulKu2dw62VnWsguLsM7KklfPXVUZmanVL1t23bKvq27VOK448ieeve+WxQMZjkOSHfwxEvyzlt2iGT2ANKlLoF3c7Nz1n6ECi9dUxLesGkXXHOTULdNKuWdts/s7LTsAB29ZmO/PD+0pOxFYLa5Z51yq3WWaShiz0yNyn70RxUpi/21rz/7HQXvrt+5x9iybvBOv8bx8FpWawnl3r6NmLNHCeGdsckDVQzhXc1cWnnHPwnivGLeaesSbg3nvyrnXuhdVrvZ3VxZr16mWTd4p94AkHRCj4G/3/aG61WWWXvR/dqBIOFeqmplttVA8S139Xluhg377pHq9FH1gaTHwspUErq5yvKYhnbO+HdrLdtsoCsgrBxaILRAaIHQAqEFQguEFggtEFogtMAlFvjRG/YAUMTgstclsUoeiiao7+BmyRjHbXCx7OhGvDEo7HKAYQmoz2JJuM3hez1VVny9yKzvIGnM2hqHwoeumCUEOqNqixlblTqPybigblO6rFpIEEIiAr4Y6sUA5VTCCxwuon4Wyj32nc50yVsfeFC+8+h3MB4kqABiUhlnATDo5kmlWBQgjmoklVBNkUAmUwB0rP0dAaChUowAr4I50EWX/IPAr6MjI21QB85Oz8rQhSG5cO68UgpmEEubjeYBehahUKqi8fbt2+T6/dfLz33k48Y7aNltdlePxO+Du/H9Y1BlIWaYGujKFELVHNyF/y/Au6cOnkfG3KJsGuiWREevgkvTEyOyuDAHeJmSvsEtAJgRqL5UCguoEy015cvHhlSyjoHulHJBdsK7XiQsuW7nRumHMpIu0YwpyGQgM0j2sbRUhStyTGYAPs+fH5axqXnE0OuR//rTt8s9e/sRm6051WFhtiDjL0zL1/9xQm7edjPgcf4SeHdmckROQOXWDgh8D9R1ulB5R1Ua9+HQ6DBcrKG4xF6Zgy00vBvoX2/BZNgwgViI6/sH5Bqo2Mamp+TI2eMIqTIl2zdAVYdsxJSeLizOy8T0hIrzyDiMHR2dKoaiTux3594bpROAmMq7VxQknJae7j7EVZyD6i4qvbi2lsCXCcsmJsawZ9uk2+beyuzGVJzOwX17EgD0bft3SDyzVcazBTkL1d8S3G7v3Nol33jlhJRjaUkDFFIdu2XzVhkdHVFgNeUVy44TxTWwiORs1wNYJgDHTwEwHj1xVMWTzODaYzKXXvx+/W7vBJkhvFuZ6ziEdzW7zjxxUN706scvSRThZ3KdNZYQLzp9yzLcqpdQgmCMij0N6exZbesp7+xjscM7De2ciTR03D63bLG6L0K4SO+eZYjnzCLLek5g51ZnrcW881u38HhogdACoQVCC4QWCC0QWiC0QGiB0ALeFviRm65HfLgc4n9BbQOwlZ+bAfCBgggwjpSus29AkLZBinitG+qzKGRXedSn22yMMe2UuyTVdFS/MXkZf4DZ8MOMtWUAEqW1A+BhPYI+Aja6kpbh2kh4R0Bh5b2AuyLcLbOItVeA72YaMOSBtzwojz36qFLVEfsk4e4aAVxgUoR2qOksFz8LBBLiqd9U/bEO4+EpkMfhMolFXmWVR6pbqw4AYAFKu5HhIRkZGgFUWbTATTIBdWECILEIGIJYZ2i/efNm2X3tNfLB//pp4+1EeBfZWpLEvWlJvCEpbRssN8aVLFRCnh6fkI/8/VE5PgEXYLoRAxSVcjnEsuuB+yVeA9DrgCtwHGApB6LKEIQstBXXZ3JmXpJQMnYmqWKMyAIIExNRpBiOELZgopBuqDULEpd2obsztZqwNfqd4dZAnTzsRnsWoWLbhCQnH33vfrkJoKnZUppbkhT1sR8AACAASURBVNmXhuVb/1KV6zbeAEgsMgaodvu1+1XXR0fPybEzJ5Tqcv+eG5YTRFCNd2FmXO0PAuepqQkVh5Eqzg7CWhQmLuNxgtt2zP/2awAo+3fD3bYq5wHLzo4PWTGpa6WEOI1FuOKyZLBX2ZZQuwP2uXnbAGJJXg/YnJbTo0Py8snDSII2KQSEhKjchzGszfqB9bIDqrmXjrwsk7MzgMpWPEKWG6/dB4VkXM7BLXgcwPF1e3fJ5nU7ZQaZf8/BLRZXmNyyZaM8deSYjM7MqD7pxt7Z2akyPNOVnXvcWVJwFd+wblDFujs9dkG2DWyQLrhOj89Ny+FzJ2R8fExdS1sxrn1wqR3ovhjnz9lXCO+a3dHu7UN4V7ML3Tp3PP7f1F8myju7Oe2x4+otk72eF7wjzNPuq+zLK3adjlNn/63PrePeUQn47354n1LX1Sv1oJ1u53SVtff3x/s/7Nl9K9xldeeh2+zKvAmEvYYWCC0QWiC0QGiB0AKhBUILhBawW+Cn3nAHwNU5ZMrMSBcysBah5okBQKToTgoQF4V6bg6ZYmMAWn3rkdETAGcxt6DURnQRVLHTaoH+CeconyO0I8iArk6p3vg/KvGYXZbKMBUmjUo4xq3Db7omRgBL+B+zzGYBV8B8lJLpgQcekscee0yBOHbFuHYgSgr4EbIRvrCwL3VOwjueGQSJ6jvGyaO7Ld0Ny8iIWYQ7ZRkuscx+Oz01LWPDSBYwNq4yy0ahMoMGUI1PqakILQFakOYCMds6ZQDz/6vPPWm8gY53fFASD0GBeC/i9W1bOVdZ+4CmFgvyhZeH5f/7p2dkYpHx+uLwHAYsgkosDnsyJhu8nkV57tYSTFARGWuLA1gml7siqIsCdjKWXRvciOlaC9HlcsIKnZyC9fhvCPbUcdazF67Blr6k/P6P3iD7t16aNMHYkLaKpYWIzByOyYGvTMmOnq0qSUmumJfBLssTjdlfD548iuRjC3LT3v2ysXtArf0ZqN/OwfWU7uBM3jALUEbAmMDfPT0WnJqensR+5J4FjMTcb9jch32/DjZLKLfxUWR1nZycgDwUGWajsBVcZ3XpQKbXAkAeYV4aUJltJQElHxK+TMG1d2hyDLEfF4X1CLnpVswsy/2A4xzjqaEzcDOevcQk127ZKRFcG6ehiDt74YzyGNw4sBOJY6Iyi2uQsfM2dvcrsDgF8KbAtEHhtT2A5BZMqjGMOVEdmIHKroDrYhguvpwj3cYH+9ZBaXhprDxn9yG8MzB4A1VCeGcz2k2f+DX1V1B452V3e1ZZrdLzUt3pbLF28KbH4XR/pcvr01/5lDot+9Xx8AjynP0Q/nm5wZrsF6eLLNvYYSDj531s270mXTVdxxTelR57Hc618k+wmp5Q2EFogdACV50FqripisStm8y2Nx646sYfDji0QGiB0AKhBUILmFjglx++X44dPIgv7+2yoa9bIoAPS3AXpfIu3dktRYC58dlZ6V0/KOnuTiQzAFVjplkmckAWSwXvarHrSL0I6Ir4DC2p+F8X4QaRGt1nqWyLAF4oeMdstTXQRrdLqvHgcQtXSCTBqEYljYQSD7z1IXn88ceX4V0c0I7Erx1ALg54SHin3RS18imCfvkaXWXpAsg2ccjvOE4msGA8PMKToSEAndNnZHJ8UinECDWY5IAQZgmup4R37AQpNdQ8YwCHX3z2tIlZVZ2Tt/yidLynQ+LXeQf8N+7MsOLobEk++e15eeIbT8k8FHSmpQ3ulYR79lIqzmKdALjg9tpQQdbVSLlNersK8js/dZvs2+Ed6sm0/+J8RmYP7pKDj70kmzv6AZ0vHds8ANmh08exh5bkTTffqbrN4t+nRi7I5PyMbILibOfAJgV3Gy3V7DlQTIBQZKhd6ULlJ7PCnh87L3ftHJD29EYAPUspuBZKCO9WZhWuWnjXSkWXNq2Gd/xbu502YnY7tGN7ArV77xh0dZfVsE2fx54tlq9RhcestboQ0L3xFz4r5770aypWnVbzaYDHetqtVvfFuHk8v58Cj2294tp5tTVJVqHH3uyamcK74jeRStsjZESE8WldHnDxdRb7Mf2a83X+rfvx6s9k39Rr6zYeZ59+7TmXoPN1s43peeuN2XnM/rfbGE3mr8fVbHuvtQqyts66QcZvn4d9LEHWIuj5/eZmP+5X12sdTK4Rv7697NiofbVN3a5tNxva67utR/t9zWXRMnmfCOuEFggt4G2B75VsvuEeCC1wJSzw6+94q5w8fhTQLi/rkdSgC2q2LFzuGFOuHfBtDtkwK1D/9G/AfTcAWAEup+1wuVSZS+nKSndXSrdqsewigG4EdCqenc2lVWWIrcW5o9urAnXw17RAGxEe3G9RqQTVXgGvVyPtkoJKifDuiSefUDHqwPeU4k7FsAO8I7ijW6iKgVc7F8dVhTsj/25X46P7LH7Qnsks2JbQkIqyXHYJsdlm5Py5c3CdHVVjpgowm8vCpRKJO+hyy0QX6KeKkzMy3JefO2W8TGc+/D5J7QJw6Wksu6rxiWwVpycr8pV/hcvq06elvGC5dBoXpZLkLK3S1juvfpaLlQ7YuLvyPBJ/THdKfMuYPPQzt8uGnf1Nxfur4tylkbTMf32dHBo6LZugHOu3xYjjwF46dQSweVrWwdXzpp171VhPAHyNwE22E/tZv2Y8iStc8eTIeYDH81CcJuQOxNBrBzBfSyWEdyuzGlctvFsJczjj3vklrbCPwQnh9DE/xZ2ux/YXLkzJ5584Ir/+7k2y9ZZplQyD8M6uniOYu/Ohn1TN7Oo73Y+OgedU4BEA1nN9tc/FqbbT4M6tfZB4d82umSm8Kz22T6rFGet0VpzV+kV/Fllprazi10b36Ne/Pu5XzznCi5+PjY3F67x+8zMZp1sdv3b24/Xq1us76LF6q+43Xre2JnNolX3r7cFG7G/fr86+G7GFycXstYe9zudlXzeb1qtreu2azMFexzFuPlVte+OhoL2E9UMLhBZogQUI7Viee+65FvQWdhFaILSAmwV+8wcfArg6L7mZacQsqyD2FTLEwgeSrrDVaFzK+BnYtFk6+vuhioMLKVz9igB4jJ3GeHVWsgjyLdRXhA4wjlHQ8Dozz+pYdAquEezh85vHGO+ObnqEfhZQI7wjVCMgpLIPCR7oNkvlHeAdXV8Zw4vwgtAwhuBrUZyT/RLg8YcQkO6zJajq+HeyFhNPJ7No43hRn1BOoThAxwpA4fT0tJw5dQYJFmAHxIajKk/BSbjREtopT1pOEu2/8twJ44008ZkPwe0YsJFB91apFCbKMvKPOSkegnKwggQiLjHPvIYSScBFtn9x+XCkjcrDWkA8vFqeSkl16fIYal79VbGWVarv4iXpf9uCdN7SIe39javG8vP9kj89KNUXl2QJ6kjuBZ19VY8hC6UaY9G14RgTOLDk6c6K17hf9GurtBxNn4Zj5w/H3gEXYV47a6mE8G5lViOEdza7Xn/+k3Lkr76u/MZZGlHf2TPA6q6d2VztS2lPNGFPMqHVczpzLGPX0eVW13/9+/5a2sa/pQCe3XVW9+2VfdYe384J49ygnZsSzz7+RuLdNarACwTvCjV45/Y+Vg8G+AEat+OmUMmrHg3qHGejgMvzU7J2QANK0/d3OwTUfdeDnEGAjR+E8uqr3nuhWxu/87j152xjt4PpngrSL+sGgWhe43Oes169evatB9js+8B03M7rxrnnm7Gv6fo6z+FnQ5/jqwHvQlXRytz4hL1evRZwQrvwGlmba6nXiaOzA1b760GOtWqW4X4JZsnfec+PyOjwBQXvsnArrCJuFoFWFJlj0109koa6qQeuhv0bN0kFyjW6kOaWcoiJVVAKNx27KwEVHARuKkspfwjxyqij3E0VYEOWVcbGU8kqkCQBxwlUKNsjjyjDnZU3SXDGBRwEWtPKu7cB3j1xEd4R1rQBqsXh5muBQytRBs9BSMe+GLSf8cASAGesexEyMpmGNR5+/CuVnoq7F0HG2Rk5fvy4nD17VuYXkHEXfVAhyBh9VATyHKgt33rpjLGBpz/3O8Z1W1WxDHi38A9YnzNJQFi468IOpiWShKpyA+BdEt+RI1B4wW2WyT0kDnfX/IgUR5NSzTbmAhwZhCv2rVlJ3Ii1W3epe67f+HKTm6U6jL0x2SZU80VmHYH1/DoIj6+YBUJ4tzKmDeGdw657vvgpSQ49FzjrrNfyuIE7p0qPf//b4wcVNLzv7WdV5lrtBvuNJ6fUWOyus/pcW9/+J1I48AfLUM9tDBri2d1xtRrQWd/uGuuWZdbpOruaqjuONTC88wJUfkoebRi3L+926OAHOOqd337MDxjaF8pt7DweBPx4bVY/mGE/jx9ctNup3vjqzb0Z++o5OmGlKehxjtkOupxza/S92bmWXmvr1r/pevutkx+IdINq9nG6zcEPDNv7dNsnpnvHz+5e16/JNez1HmB7PRJfOeWdn6qolV9A6/XVyvP4LVerj5uO3bSe1/iabc9+W9FHq+13pfoztYXfNbKa4zcd82qOye9cKzlmr77dXtev1TvmN5dmj6+kLZxju9rO9fs/8z4ZHTqr4txFANsW52YVvOtALLEkXBJzZQAyxEPbds210pYEEALIKhSXAMHgYgp108LCnGTxQ4VdEkANxAiKO+Snhaquin9bbqsANkicEEX2WgIzAjE7vFPQDso7C+zFkB4CBfAoiZh39z/wNnniqScRs85S3lkgkGAOse6WgR0hHl1nLXinmjPTJv5uV+6zVNsx5p31OtV/VmZcS6mnlICAdVTgHTl8RE6ePKkykaoMubUstpQXlgEbv/XSWePtuNrwrpwrSOFUXnL/mpTSYlatRaDSDusjPp1KtMBswUW4zCKDLB9kVvPjUpnHawVzGHjJubNJmd+ck5m9gMM7ErJx08UbyTRiF/ZlOjyHOn+8UyoHAX4nnDfqgWYXVl4BCxQmD0plaarhnqPJfol1bMTDgqTkR7+L/Wbbs1lkfT68q+G+vRrurn605X22usMQ3jksqrPO6qyvfq6zBGFM2jD+8v8QnUGWXbK98287tHNT3LklliD8066zOr6dfcgEeMVT/1sp8Nj/ddvct4gdIuoahIIsjIm3bf+9sjN9WMXFcwN3rOeEd/VUd63eqOyvaXgXBE41OoGgUMVkTPaxBAE8up0TkPF1P8DCOm7gxq1P52umNrCfw9TeJvOvV8dvbPXm7DXGRu1rt5v+t14Xv3E2Yrt6Ng46By8I6txbzQBYN1uYrL9znib7oYH5rITyzhRItPILYFB4V+/Ltull3Mp6QUBBK8+r+2rFWrSij2bmtlrnN9nffmMx6aMZWzTS1m/MjfS50m1MxtyIrVv5fmIyxqB2cpvTSpzHa1yrea6gtnGr/59/+n0Ad/MyfO6MdKbxBXpxQYWv6wC4y+N7dAkQraN3nWSQnbI9jYyUUOYRynV2ZSTTkQEfKkoObSaR8bLK4HdIaBEB8KlQVQcUR3c/ZjulGyvj1ZVKjHZnuc0ykyvrsR1hIAFgGWStAvdaJqxIIsPr/cg2++zzz6issRZwQyw2QMM4lHwxuKPy56ICz4JyPKdKhoE+41AEJpTqDw05MQJAtmEcu1p2WnVbU4vZNzExIQcOHFAKPII9KzuupfAjeHzk5fPGZl9teDc1uiAnn52Wia8nJdqJeL2xgDHvjGcWvGL7bJcsZZIyi9CJ5a1luWH/RQhIcLdtXb9np7lTE1I8jN10HmuWpW4zLGvFAsXsFC55syy3zjEzMVx7z15w+rhU5o5KcWEcVWyANoR3a2WZvccR+fBn5Ofee8+qDNQkcYUGcQRqzP762MkeOfPI36qYdbs2WZkI64E/rYRjPca0Yxy7kUOPLivu9ES1cs4N3LEOQVt5zweWXWh1Ow3ytILP7kbLc3Ocx4Zn5MHXb5c3/+jPy1u3HFmGc36qOx5/fPoO+fy1txqvR6OusvYTBIJ3Ouad8QgDVHSCjiAur87T2B8UmQA1tg8KWupNzQts+M0xgLmaquo2vnpgKygMdRuc/ZzO8weFal7r6wWLTPeAcx/Y5xFk7dxgpal9nXMzbec1VrfX/ewdBOaZgkQ3+7m8tlLwziSGVyu/AAb9st3U9byKjU1sZAoiV1odZDLWVTTdipzKPkfTPXcl1VhBjHA1rp/petAOQean4Zjdfvo9rd56tmqtTa/VIPMPshecdZ3zCmLLVpy32fP9x594j8ShTBtDUPxFBPpP0AUVCrl4AkkWYgmAOyQZSHTIUrkq3fh3CbCOLrJxxpNTLqtQ1SEeXaGQhevppMzOTip4xyQRBHtMFBGBG6xWyZWYjAKArkwFH5R+FQAx3vRqeGeBO8TLw8upzi5564MPyzPPPYtEEnSLpXssFHUYH89NGEgQp1V05HP0zI1hTFasPXh8og7hHVV7KhtuLYYd4+YpFV5NWaecOGoutOeQwOLxx5+QqalJBe84xyjmUygU5TuvDhkv22rDuydPL8hffOOMPPHYM5LuXw/bNObiajzBABU3dkbl4Vt65e23bpZrNw0GaGlVzZ2elNx3pxDLbwkUL8iNdOBThQ1WwwK4UOODd0o00QtX6HNSnHzx8rOG8G41VqK5c6wmvCNoWvz0hy6LfefMImufEVVzhGixox9TbqwsduWd2+ypzmO7SO+e5dh1Xlai++xb7vJOoz3wpg+rphPf+b3lbLNufWloSLDI/tiOY3ZLSlEv3p2J6q4VwM4+hxWHd17gJwgg4IBN4YkdfrCdXWlk/9vZpzZKK0CV3cD1QKIfRPEak7N/L3fhIG8PpvCyHjgzta9zXerF+zOZg+neMOnLr47puertIxN46da+GfvW2zP15tzIWBs5V22+KwHvOByTL1smdfy2hz5uClLs9flvJ2RsRKVjMgavefh92W+ljerZshXncfuCr89pAnNN19pZzw5aVvI8pvvatF4rbG63RTN71znmZvoyaWtSx2Q/mNjQfi6T+l7rZwLU/K5nkzn51fECdqZzM92frXi/8BpTq9bfz1b6+M+98x3S25lBkoesnIO7KORlCnRt2QLhwpYdki3CxRXqu1g8DaCXUrCspALowyUVrrAK4OHf8URUcguzMjk5IouInReNMOMsFXc8bn2oEpYR3tFvVWWbheqOfVERBw9VlUSiAjBTqsG7ju4eedtDb5enn31WQbsYAFqcySnoLosv/4R3bUxkoVxiAeKiOE/NnZd/816drr0EeKyjioJ3hInszx53Bao/JurAYbrQHj16VJ7FeZnAgq9TdRdDX99cw8q7L7wwIh/5h5dlGglIIox1t4YY1y+9c498/227ZNdgn8roG7RUQHMLQ7Oy9OoC0scGi5kX9Fxh/RW2QBTu9eldyHA9LqWFESnlpgFkXVSiIbxb4YVoQferCe843M6XPyI7n0IwThS6l9pVdPakFDqxBOs5Y8kRiFV6X1BZY/Vx/tZJI7RZvv3M6GXurloxx7qEgc6ss24mZV2CQF2q00eXoRzHqdV7+vysS7WfHpPTZVb344yF99eFd8mxTQMNr2qjUC8QvLMnrLB/qXdTGnEmboDOWdcUYOn+vFwg/fpxO+7XxrkafsCxXn+m53KDaOrmp2ZPJ6jTx5Y3aO0fbvVNdlcQeGkK/OznrQeD6u0Xv7Gb2tduJyfYddrS7ZwmMMu5V+vN329ezrZ+N4Ze46t3jZpcU0Hs28S11iy8CwLN/NQbQb58OpexXt+mx4KqWLy+qHNsphDJ78t+IzYxnYdpPa9Lxm897e1aAdhMvvC7ncfPxvXeEkzX2HSPBdm3uq7JHgi6lvVs0gwcMmlrUqeRPee3zvXgm9+68PhKwzuTdbbvCf1vL0Wg354wuZ689mAjY3UbZ5B+7GsQ5GOcdT/ww++yXFKhljt74riU4RabTqVl165rZXDzNpmcXZRkR48kEH+OUrZ4Ii7TkxMKZqVSHXCd7ZRCPguIxvhyVZmfn5SJ0Qs4Tlc6KxlFNIrfVsQ5wDkCOoqnqiqxBOGdpXizblbKgHdKeYefTHcv4N33A949ozLaEsAlAOLamRxDwTvEuasp8niMqjqej8DOcpOlCg/1AIuoxlOvASrSZVZloFUJLuiGabnxEtqVkCGX7Tm/558/IAcPvir5pWIN3sXk62s05t0wEm780+Mn5c8+f1itYdDSBjDbnvaOO1evv2IuK6UlxNhzKYx1eP3+vfKbD22TW7f3SAp/N1oqWIfCGWRf/Ya+uWy0p7DdlbQAr/cS3e9LiwipmMX1r6JcXlqWsE8mu6VttHEW4TXHMOZdC1d/teEdh073WR27zg7wdHbXVPWMmqFTkecGyQjS7GDNzUXWaS6tfKPqjoVjYHy6e+8YlFPZ6yQ9921XCzshnr0Sx6GLV4IKHreDPHt7kyQVjcI5v+0SGN4FVbI5B2B//zdRjDkB0aUP7VbuKZcJrAgK87z6dJuj28IFGRPbm9j3ko3cRBuTubntBRMY5YRLJiCq3rx4zM+W9eaj+/bai3596/M718jvYg26J0z2lUkdfV6Tedlt6waCfea8kvCOpw4CNYJ+kbMvT6PnaQYkuM1Pj8l0LqbAwbkVTedbbxx+X+5bvX6mNnG77EzGWs/2QUBjvX3Vij0XZC3r7TGvsZjYebXhnX0erbzm/NbV7VyttI9zz/ldz/U+ckyvVdN197NNM+9VJjb02ud+17Lpe1uQj++ff/d7oDYDiIMb7Diyzk6MjMAlNiGbt2yT/vUbEI8qJb39cHOkqypjxwGiLSCpRQ4JHarlmAwOblAx8yqAf12dSclmZ+CCexZgDsfxpbyC+HgRwDvLbZXx6Rg7Dl/eAcdKOFapKe+sRBNMXMF4dRHlpuuEd0xWQXfdRCyu3HKpnIsuu9MCztWgHNVzCtShqAQXsXblattGQsjYeoCMHA/hnb4Bo0qQLsGMfVcFYKTKbmFhES6oj8vp02etzLQ49o1X1mbCikcPD8tnHjkiX336VJDlX64bw5rHAWjbAW6DlCKgXSGL7Lx5uLO6lK6OpPzEO2+T996xRbb0poJ07Vq3dAHZdD+XxfmYTCOEeE0b9Ap0wGutnKN4qs76LWCvjPVL20zrVZYhvGvhol8JeMfhO+PfaQWeXX1nj0tHhZsz3pxWvWk1nV0F52UiAjgq8jQgZD17xli627I4IZsGfrpfr7/tLrH2ftz65GusT2D4sW331l3VlQJ3PGnD8M5vH5p+0bf34wcS6vXp1dYLFjrH72zP416KJOeY7XX97FLveBCb+YFDN7u6wZSggI/9utkqiA2CzNN5vqD29dtTrVgPL5joZis/WOk1XxOboU77/QiYvMZK8VuIluxV7PuYN/9NZpv1+xIX5IuYX196SiZfkE2+ILI/u0LOr42bSb3G3Kq5mPbfCBAxmW8r1o99OG1d75IxmbPXHvA6jynIcI4rCFCpZ89G++F4guwlPX4/5edKwTs9Xrdx6HM2slft6xLEziG8e27ZdCbXlel1abon3dbN730nyHuO6Ufvh97/y5LPzkkcCrX84pycgfoul81JX9862bxtp/T0b4DqLiMJZJxVrphQqDFpBevklyoy0D8A5V0ebqhF6elKy+zcBFxnL8hSbgFqN7qbwsWWsjkK4VTuB6jcAO+KULgx42wULxKkMeadlSCCCSsikkNii46uHnnwYSjvEPOO7roqay2Ud3HAOCrqCPAi+GH2WfZrJbCIqTh6SmQHUKjcawH7qNZrq40DjrHq5pFtmFGWEI9JM5hNlqogjoNJMdoAKy+cH5ZHH31UJsbGFLz72iuWqMOkrFbMu/nckvztd87I//r2cRkaHjMZ2iV1olQqwraMkZeE2jFIyU7B9TGf82zS35WQ3/upm+Wu67CXOoKBQWenlUJJimeQIOWryKo7e8FdsRVk8GHdtWmBIt5n5jskMtErsYXm9ozbBEN418Jlv1Lwzp591h4vjoo8Fq2ys0M7vu4EdqamsMM23aduS5BH91kCxM2b+5SrrXaBJcRj1luq8bwSTpi8rs/lVOWZgLt6c2wF1AsE75wJK/yAQhDA5DXRegooNxdS3Y8JJGFdt/5bMW49jmb68rOv1/jdbGlix3pwz/mwxtS+zayryfyD2MD0DaOReib29eu3HgT0a1s73n4f4F0Z8UlyE4YtVrBaCtL7WEbqwjv76VsA79idhjNuM3OLKecEZrqdH3DQ9eqBG6++nGO0u3DZ2zQKmrz6N1ltv7Zu9uX47a/b//aK4+cci0k9v/PUW/ug61pvfd2O+dnNPt8gdZ128ppjvb3tBiC89oLfOpheFyb2M7WJ154z2c9e43BCG7/96HUuP3jnN0ZTe9bbM40e8xtbvb1msibO9wTnejuvZx4PYo96STv8rhuv9323fWD63uZnT338v3zodyWfX5Qi1VOAclOjI3B9nYeiLS69fesB8HZJWzxJn1W4n7YrF9Q8VHdzs3OAWW2SBtiLAX6lUlDEwdNtdOwcwN4MfubB65B1VkqqDcFXsYhMtDV4VyjAXZYP+QjfAI4iKvss4EyR6ruIFPCT7uqWtz38diSseM6KnVeDd+0RgCYF7xDLjlBPJa2w4B2VeLyXViI7KP1YYhEm2EDSCpWtFvVUZlsraymhoc5iW4YSsFSC+k653KKecrWNyqGDh+TAc89DcTgnX34ZcQENy2rBu+dOnJZPfOmwfO1AYw9Mk919UN1lDGd1abXVhHf5kTnEvJuX6qFMCO8aWq2rpNF0l0TGVwbc0QIhvGvhPrhS8E5PQcfA83Kj1fW0ui7o1O3Qzt6HHQrSfZaus7/63usVHCRM5HjssfacEI/QbWcaObRRtErP+W/7WO3Qjq9zXCYx7rzgnPN1+99BgV5geFcPRgWBLeoTPOiKBqzfAhgS6IxuKi9Tm7id6Eq11WPxU601Mz6v+dbbF16gtdF95AYr9bjc+vSzh99m8bOX33Fn/y71FbxbMYv8vwAAIABJREFUOC2lZ28XKSFAcRviWqzyb365YGm/40mRzI6L8M5gfs26zfotgfO4n/rDRNHhBe9Mv4QGHXO9+ibjbeX5rua+TG1Vr55pH6b7rpX2bNW4G52jnkuz7e020X05f5vYzQ1g+sH8Rvp1G69JP99rdZrdF822d7P3SvTpdp6P/taHFbDKLS7I4sICXCCzkkD8swiSVCQRA627BwkG2uOSRVyzVDKpkkQswUVyfHwc0CsumUwn6rcD3CEWHT5uz545jrYFySJ5RTRCV9OSAmtUs5WgpmO8O5YSQJ36bKb7KxVxTF4BeEZ4V4TbagnQLJUhvHtYnkPsOZ6X/VB5p5Jk4Ka9jQkrAAat+HWAeLW/laIOfaiPecI6QDi6z/KHMA6nrME7uMfW2qp4e3SNhSqPsfgIG5l1l/0Xlgry8ksvy4svvSj/+syh77XLI5xvaIHQAqtsAbjvXx1O4Vca3nFd9nzxU5Icem45Dh5fI0z7wbutIJ5ahcd/awDn/F1vfVmXhYo6lg377hHGqLNnr7VnnGX9CxemllV4bGNPhmF3qaUqzw3i6fG4QTse+3Zij3y5875A2zIolDPtPDC8Y8cGX8Jdz98sfDGFcY2Oz89o9fqtp1rz61cfd5tfI8DItE2Q9TDts95cvcCvybq20r72PWxqA6/5B7FLvflzTEEhZB14V3zmLtwwrz64s4PCtrtq8O6bcJv1c8+u2aZZt1nTS00rKeoBtiBf5PyUVEH6Mp2DvZ7JfBrpN2xjWcBU7eZnL691auX+qLcXguyTZsZaT3HlZyPnca++TGzm1tY5L686WhXm9R7RKjsHtcfVWN8OW/X4G324EWQPm9iqlXvV5Hys80e//RG4uOYQq24JCry8ivXW09MrxUJZQTsmHCD0ymaRuCKZQIZZwLulnAyPDAOkpSTT1QVoF0OSiwSSPSxBRIBMp1JQGWfpNkt4x8QVvFdnJtkyYtmxVKB8g8YOKrjafTzj3+EVJqMtAvKVAN2SmS55ENlmD7zwgoJoOkmFcpNFXcI6qgFZCO/oGssfFV+vBu/0MQ3v+Fslt8D5qbojvOMPvykzPh9fLxTzFvRDXWTWgOIvKuNj4/LKK6/In/6vL5maNqwXWiC0QGiBhizwmoR3KwWPaGEq8DaevVb2y7eU8k0XZ0ILv9WwK+2oqNNusM52OtacTk7hjGHH+hriUYWn4+05M9ra+2XiDHsmWvsx3e7x6Tvk89fe6jcNqWfrVq9DIHjHbLNBAYOerQmg8bKMFzQL+rqzfz/w0gjY8V3dOhWcNgoCIe1teQq/dbKDJDc71LOtV/9ugM1vLCZzdI7Pr896+0i31fO391VvLKb29QJ0bteBnx2D2gb9LSvvnrzriqjuNLyj+u4y5Z3TBi7rtNrKu2Yu17BtaIHQAqEFQguEFghqgT/67f8ExV1WFhdzCmClUhnp6+0FyLPcRxUMA+xaXFwExKJ7bAJutXMyNDKEBBV9kuroUIkgMp1pmUJcuHIljxh6s4B9c4BoTFiBfgjaAAXhwGolqwCh0/DOShABYqdgHjFfFMehvsO/0wCDDz70DnnuwAEL3gGmtcM1ltlgKdbja/zhODlGdRzjVX/XElZUcD7+zXp6LgrKqbMxcUXNxVbVt+LuKVUgxsV2bM++GaNvDm6zP/s7fxjUxGH90AKhBUILBLLAaxLeBbJAg5XtsfB0F3aYp0Eaj+mkE/ZEFnyNf1M5p11x7ao657D8Ek9o1Z5W4rG9VvC5TdHNvVclyYDS7vj8jXJsU+vTLzdo6uVmgeAdY975AS+/AflBvHrqpEaBlB6TG1wy6dNZxzlGU5uYnN+0Ly87+9nXr53bcT/QxzaNrlvQ8foBNo6lnsprJezrth+c49A28kqC4mYHE3jnWC8N79aU8k4nrDBY6xDe+b2BhsdDC4QWCC0QWuBqtsBH/8/fQlbVBckuLilI1dHRJd1IFFFAcgDCKyrv6Gq6lEeGT2RjZey4qakpmZqeBuRjLFm4tyYSgGBVmZ2egptth0yMnodyLwuzIObdMrwjBEQyCSji2DccaJXyjQkiqkwUsewk1gb32ark8XpHd7c89PA75dnnn7egHOAh4+e10wUW9y98LcakFcvw7iLMUwo73IBpF9hlVR5dbkn+VMIK6xaNY1eutrV7Io5FZ5flS9YxqvOq8kMf+NDVvNzh2EMLhBa4CiwQwrsmF4lKvDee41Oai5DODvH4uoZzGuhpcKd/s46GeMwi63Rh1UP0SjjhBuI0zLNPzwnz7P0xNt43225oGNo1E8vOdAkCwztnx26AoZ5qyw+WOSGHPl89YOaso//2AyWmRjKFKH7qrGbBkX2eXjHZWMcNNpq4LfrV0Wtjcg63sbZqXzTbj98e9oKs9V53s4n9PCbg1r73Teo7YRj+VtlmGfNurSrvfABeCO9M35TCeqEFQguEFggtcDVa4Pd/7YNQlM3CdbYAcJeR3t5+qOvSyo2WAIsuqnSlJdhillm6lU5MjKnkE4yHt5QvQIGXkZnpCbjRxmRgoFfOnzkBF1oq+QqAdYCA1NMB3DFSHfNElAHn6CSLLBWQ2pUR7s6Cd5b2LYaYd8B+gHcZuO8+9PA7FLxjFlmCOqWg478BFLUajxllLeWdpbBbVgzW4B3noVV5OmkFf+vksxfhnXVToBR3KkZfyYqvp9xsmeQihHdX4x4Pxxxa4GqzwGsS3rXaXdNkUXnOLV1fld4z/TI484XlJlTXuRWCtMPb75G5l2bkju6Xl11f7VlkCdTs2WPt2WT1MXvfPD6U75Ld+c+7nlO350HtjtsqYGdio2brNA3vTAfgp5jyAk6NAi8vJZgdkLgBJq/5+AE8E7hYz1bNAikT+/rNISjUqmcrHnPCQOdrpnvHuU711rbR9Qs6Fnv9oHY1HWM90OV2XdjgnYny7tzcNXJ0ZpMcntwkE3m45RTaZL6M1HUoC0Ur6USmvSSdsYJ0xksykMjLdf1DsqdnSLZ2nZAqnq/Ui6vXdvuzlyas0NdenX0QwrtmNmLYNrRAaIHQAqEF1roF/u//8GsyDRXd0lIeirtu6Wbm0XhCJZYgvKK7KMFXAqlki8WCinc3MTGuIFkn6s/PZyXTkUIfk7JhcB1eS8n50ycBA5EVFPDOindnxZKLVKmFg/qOzA6vUX1Hl1kVa44vqtpwm+W58Wcn4OBDbwe8Q7bZGMAg4R3BHV1wY8w4W0tCoRJSKHiHH7jVajdZAj5COMI7lkvdbOlqa7nXqrh76h7RAnSWWy0AIuaulHlKqWeVH3z/b671JQ3HF1ogtMBVboHXJLy70mty7dCEUrDxN4v93/a/9evvmPpLVY9qOa3Gs6vk7Ao51nNT5rHObw184JKp28fhNp616Bpbb+1WDd7ZB9EsqNJ9mQAre13+20td5tZXq6CMc+7OcZjYJsgFWG8uPsonz9MEUYKZjtV0/YKsQyvXsRFIyLk3CpxN9onX/Gp7yi3brM7+OrfUKV898WZ5ZmydPDK7UV7knTp/2kzksLbBoc3Nyai8uXtY7lg/Lg9e84h0t89fEmPvkph3bgkr3K4BDGW1ElaYbtGwXmiB0AKhBUILhBZopQV+/9d+HTBuAjHu8GCssxOJJzJKJZdIJBW0yuUstR1BF0uhsKRivyWReTYWa5eZGYSwQWEsvI0b1qNeRSbHhuFaO4ZbXMbNs+AdIZqGd0p9p7R3FrxjtltL2aai0OFWAO6u+Hd3L+HdO+UZwjtCO4A5/rRH4S5ryyDLfzOpRBthnlLKMSkFE1FY7rGEdzw/oRzdgDWMU5AP5I71LJdZJtjACGqwrkToV0uPy3PQffgH3v9BY/P/04d+2bjuVVmRiscNm2GXWSkNDcvIq6fkmZPH5c3/P3tnAiBXVeb7r6qX6n3fs29kARK2BCKgsigwIIuAiqjPZUBFFEcdx2VUxpnRp8/nuA0uM6JvFEVRQBQMICAQ1iSEsIWE7Ft3p/d9qeqq9/9/957Krdu3qm51FgLeE5ruunXuWb5zbtWtX/2/73vjWVI1s0bCJVAsIntwvIsxBF+TM3xNDTpcjT2K++GJ/hEZf2mvjj2vEtcEMkJLUaXk1RfIBNdi/PAtRgj9SWxQJvZ3S6wzJvmNjVLbVK4q165uRrJ8dcsV/+cHr+4AfPYewDufhjqc1Zbs+W85r3efduF2dyXEcyetcI7FgL0/1Vw3ZZfXXOf2aigbOcZDBu/8gI6DAUfGoE5XWB7zco31C3vSQRb3a2w691v27wdEppu3HyBm5p3Ovl5tOO3iZyM6x2fOzTS2qa6jcy4H69I8FUiXbV/4sXG2Nrzs7WWvbPb1WsNMfdvPecW8o8Lu5pdOlx+0Thfrll+kRWLyhppq+V03oFuWcn5ttazq6klb6+SSYrmg8hX54JLHZHr1Vq1HRd4k5Z2PayVQ3mVbjeD5wAKBBQILeFvATwbewHavvgUI79rb2xXe1dc3SDkyvNIllje0dJdlggm6y04gLp1mecX90gRcYYuLi6Svb0i6OrpkBGq8BQvmSVVlOeoOy8hgn7S27oaibULhHTPOEp7RbRZaN3rKAt0B6gD0xZG8IgZFHxNY8FYsDhm9+S6vgvDuQsS8I7wDeGP/CvDCiG2HH0t5ZyWqULhnjimMI5SzVHOEd1QR8m8rey7V/NZNVr5CP8uF1gJ3Vmw7o9ZjTD6WMJR+bPPSj/hX3h1xeAcDhmugbBzAmA8joDG7lnuhsblEers6pHPrLuneOygjdQulNDwkNbUhKW0ok1BVlYov4z1MI2zf2HJdAJpyGmchdk459g7bsZbEKpxzFdoawcHRwweltK8CjAFwKt6L64OXSBEeF9tj4lDKMDHA4ESfpfQ80oU2TSCbc6IfLu9D+6GGpXt7CRK/NEhlY00qvDP27GaymEM4UqzH0MSg9A/1Srx9QuoaC6VpWh2yUvO1IS77O8YV0qfYsxvGdK7pIRyOu6kA3h1i44a+/Cu55qozD3GrR09z5zz7V1ma/0jKgJwgzyv5RK6ZYQ/XbI8UzDuk8C6TgMcLjKSDZ8ao2SDRVEAK2/YDU9xjcC60Dwjh2cdUNku2OWZ7PlOfPmBQ8vRsa+XVjx87+bGr11o43/isoC3ZM+yms0UmkGb2iznX3Vcu/WayB9v3K4BLBy7RhIl5R7fZ2ERYfrL+Srlxx7wktNNp4C79+X+8Qh5+dodc/9C6SVb59xWL9dgXn94o/PvkhTPk/F/c52m9ZVDt3fnpK+QLv3xY/rx3v9w4e6tce+JtuDGPp2abzXYt23YOlHdTeZEIzgksEFjgb9kChHYsawFcgnL0W+DG6z8mbW3t+JA/ofCuBjHvRkag3EFSCQIvkwxCY9LhvoAAjaCroDBfdu7Yi3je+6S5uVkWLlygMe9isXEkruiU/fv3AiQwCQZj2QHSEYLBNRaoTcVshHdR/J8PFN6B6DF2XSweEvAHVd8Vl5XJJZddIU+tXWPFt1NAB9CGeoX5VhbcsK22K0DfdKfVeniexcSrY9w9wjjLnbYAiS6ovsNk8B9dZvPwN+dGhaGVyMLKXqsut7CL3hLZSSveft1nfS/qEYd3HBkAk9LPKQAZhU8USg5bJIUqqsTYZCgWKoa9AK0SsGn/+udle2ePlDROlyWnvVnmn3GuPHHHj2X7hg1SDTXmSUsXSn5lmfRAhTXOtkzxOc5QBcYE6JcgmKNnhgGAzlVgW9w0juZ5XoIA0wH0UubH5a/A/EZx0tgBY2U8j4CQYzD25TbjBjJjorc1750J9tKUUKm1NxNDPmgVGHO4HNdLv9Juq6APBYg8xn4w91AJ7NPVLX2DE1JQWSrVzTVQrVZKR6xYxqGADfd2SN7YqFW3vAp2QSOcczp7eow9rV0ICzF/HSeg5cA43OWLEKUG4L2ybp6Mdu8Q6e+ScJQvHmUSLcGrAeEybUZb5TCGjBeesQvBaQZ2GsA73y9f/iq+3uEdrUA317NjL2qcOxZ3hlnnsaM9M6y/Vc2t1iGDd7l06weWOEFGNsjEvtOBj1zgSi5zcNZNBwO9xpVtPNme13egNPNNB0iygZNsfZr32FxVjtnaNTZ0t+9eB7/tZLJNurU9VG0728mlTTPmdHs4m21c83Iq77762Pvk33ZP83SL3f2l98gfVm/0hHcEcksQR+fXO9ul/9vXyItbWmXlT+5O6Yl1ovkRuWR2vXztE5fKDd+5Q763eY/W+efmPfKV0/5H8lc+cSDmXTr7uGwVKO+m+iIUnBdYILDA35oF3NAuUN69NnbAP3/kw7Jnz151Na2ra0DyiUqNf0clniZssF1NORsCNkIugjsq755+CokkAMyOOeYYqa2pQYbZMQlBTTc63Cdt7XtlfHRQ3VKZEEKzytJ11lbexeBKO67JLJizgso8th2WcSj9GP5uAgq8IiTQuPTtl8uaZ9ZJGFCO8emokmO8u0IAOI5FFXm2y6yVwIKqPDsDrQ3hSHUI4oxLbCRSrOcRQpLhKcez4Z3G5lP4R/UdM+HayjvblfaK6z/ne2FT4F0E4ATwJDGYHtqEoORS5VYasBOC8kyBFMELhqjwCcAmEyzyPVhWJASjLMrAJ6izFIphTCGMX8dO5gLIR1gzgn3yw5/cLjXTZshb33aJXPj2K6UKbpKr77tLVt96i0zs3C5L506X2uXHYV2hgBwCsvVSx3lBKjNwjkk3ROaZhOCiq7ewNnhUUEV7csjGnl7zI4hzLolXf+7zPIZCmxBiJdcG9uFYsFX1vje57lYI56SN051n4BbtLhG0TXDItecFw3Xh37xnxfPhKswda9G5bYdEcS00HrdUTrvwahmTQunv7Zfdf10le++7U7utWbFUCnCNsz1jFwWKhHBcGwM1TX+Z1sHYivZjiGpc9/sjPVI+e6EsWvwWaZoxVzY99lfZ+8gDMtK7X/JnTANYrBU4w2jfzr2g60fX+RHrg0bKXrfHkHGcDrvoujM7tNkLjvUK4F1OrwjZK/8twDtjBSfEM0km+JuFYI9/H0yiiezWtmociQyyfsfCejnBu3Hb6Y4X7FRhhR/wpK8iHrPwC0Xc9bzOc0IR99/pQCCH5KftXBbAWTdHUDPVbiad58eupo6fusZOZh3deyXd+npNyE9/udTxU/dgDJtpDbM957yusl1fafavgXfr7rpeTll9nvdMMinv8NyH5k+T/7ju72TRZ38kv7/2EgTGLpLj/+P3KW2teu9bZcueLrkfUuY7v/SuFHjHb0jXvvk+OflixLkomy3Rh5ozW9Qx1wDeHczmC84NLBBY4G/RAoHybmqr7hd2+q3ndxRf/PBHZMeOHVJSUgp4Vy+l+D02FoXyDro4zdJaoGo7C2aR6iSsuHOFBbLumQ3S2Ngk05pboGajEo5gL0+TVezetRUKvgFANrilkgkRhClAs8LIRQHr+EMgB99ZS5mHm+3RcUBD/plXKJHiUrnsiitl7TPPaEw7VcoR1gE0Et4RulmJKuhOyyy0gHd4bOCdUdCZrLLsgz+RSAnGa7vcWs064J11Q2NgHxNp8HkTB2/K8I7Qhioth8pr0hqxDifldHkFqFHoRwBFkKOyRLaFqnX5lhupy0VWQQjGbeCIAiLW4Q/ny8dsDwsTIiw0SjvXecnx2QCKYydAoepufKBfOl/cInet3yRnXnW5nPO2y2TJscv1FCY0WX/3rfLyQ/fLYGu7zFs6S6pmL1XVY2JoaDJU4ZgIBwmPaH6CNwML2SDBp9c4Acs4HgVjmnUExanMI1zi4WwuxO7+XAvjaU97HZPjdK4N++RjY+9CTBBrq+N0s9t05znrsQ4hIwEmbUUwSGjLx3gur8Yigp0vvyDDWJe6RUvlzI9+XkoLKuA6OyCbVv1eXrn9Z3D3HZemc1ZKcWOtKg5177AQBhKQGmhL+EU7+gCmdNPVPU3VarRTOqMdUrPkBDn2rCtl2vQlsv6eW2Xr3X+U/n3tUjB7prQsmg4QT5dpgFwnyOZaOdfPaRezHn7H6W7LsZ4BvJv0qnNwB/6W4N3BWerInX2k3GXNjHKGd7mArUxmOxQQxW8b2ep5ATmOPdNczdzSQZZc+2R72c45lNswU19THUc6OOXVXro+sh03z2cbYy59eq1lLrbONhZn++Zvs7f8nuvzWjLw7rs3fUc+CXfZdMXAt/XbW2VuQ6XMwzdzf1i7WY6bVit/AZD7wz9fJe/4xu/l/WccK7MaK1V5NxP3Kt+88Az57B8elc+edYrMn14r//Tr++XZ712fCu/Q6S2Ln5d3f+AL/uCdwz6B22wuGy+oG1ggsMDfsgWOZmh3qIHXkV5n5/gP9Vy+cO2HZdu27VID5VxtbS0AWEQVauPjVhbYONxYQ1TOJV1KwUkAfWLRuGzZtk1mzZotZQB+LARo8QSC0iPGXWdnq/T1dgKS2dlcqa6jio1KKNxrRPG/KBNhKLxjtllLGTcyNqacIpxfJAXFJXLZ5VfI2nU2vEMfVP3RLTZP49sBItpx75zwLs9W3FnADdljmVXWJKHQ2HcAfYCNhWhL491ZQh2tawAfx6K33vhFCKjP4tiVH/+87+Wf5DYLCJaETYQzWaCRZVT+oH+3Yo1jpusq3T7ZDoVLtmpJwRGHb0MrKpESGkgQxwh/kNRAzyPwookI5egySwZDaOMFu3ieDe4gqYTKa4+88sxGmfOGU2T5FVfJ9MUnQI2J+HZ26d6zVZ5fdZesueUXUlNZJM2nv1GKaqD4iiEBiq360nHRDm6giTmHqFYzcyaMscepzZv5YU7JuRjYZY9TgaTf0HPu/ggL09mTQ6nFCXZ2ZG6eOFyCMxanzc26A0SlVVjCLdnTLuzEtDU8iDFgQ0EB64R3I8j6XDt3kZz+kS8gzlyDdO9+RV7+8+2y9S9/BgCFKm/FyViHGgve9ULtSpBLlZ1rCro23EMGUjL5CPeQY28UF+OaBsgfn8jHXNAA4F1PT5tUHrNEFr71cpm1cDkg7s8B7+6R/t3dkt80Q5oXTtNrUfeZA7S6+0va08814gTczoXgNeKaXwDvfL98+asYwDt/djrctY40sHPOJyd4F7WVd+kgjb7T4scP9DKDyFY/HYTh+YcCgOQCnDJtBGc72QBUNjtlAlRe480G4py2cs/Bqy/nMVPfz5r6WSuvdXeed7Bz8RpvruPKZK909ku3N7JBxEzXktknZjzutsy5jvF6Ku/w5r+krFiuXjpH49ix3HrJGfLO806ECwaCYBcZn4LUSZz9uZvlXAQGNTHvPnHMdPnuJy+TDiS5qK9B5tonNmksPLrg3viLB+WnO6wEQSyrTn5UznvnN1PdZp3Ne+0n3rAXVkn+GdYYgxJYILBAYIHAAuktcKih0t+SrY3t/NjQT51cbPeZ939Adu3aBXhXK5WVeM+D0o6yLgVsUUt9x5tpxojjj+WqGpKh4RHEu2uVOXPnS6QwAmWcBe/GRoc1SUX/QJf0dHdABUdXWYA5JKZQF1TeK9gcKQrXWTIZQkJNDIFORxlrD8fCeUUSKS2RSzXm3Vorvh0qF7IvZpLV+HVwpaXSznabNco7vqXzb4UETEIBAkd1HiGceoViLIVQDvLHOsfAO8S4o9uuDRI16YUdP8/KhpuQd3wCXwT6LJ7wjsCNYIkQh9AIqiwv9z7tgpCKJZNaj88TXhA2uQEfYaHpz6iR0rRFdZnGt0sHvOjaCmjFPkYR53DPK1tlS/egfOQbX5MZVNwVV8CuiC8MqJtfnI/xhKQDSrANv/uVrHvwLzJtTovUzJtpqb5wHxhHkgJVFDoAkU+zelcztqIaz0BN11ySgMhAP0IrL7sQ3pF/etkTdmL7GoeP8Inblu6xBG7cuF4x+Zwjtt2nnbEFVVno6C8JNdNBVK7V4JAN7yKT4F3NrPly6gdukKqGudL5wjp5+a7fy/anHpf8aaVSv2QZEs8i7t0I4kx241otL7Pm6V53195LmR+hGMYQgUo2UZQn0QJA+y5AexveVcxdLMecfZnMWXZaKrxrtuEdLrikEtTYxt2fnamYGyTlGnHsdd2zSIJB4+lecrvJ2uNUUG3PL4B3B3WVTT45gHeH2KAZmns1AV2mvqcE7zjPbNDB2CJbPTc8ygbzvGzsF/64z3WPzQOGTOouG1zKpkxkg+46uQBEHwAnZczZQKATgHqNzc9a+7XJobBvujFmGqeXfbPtS/f+zdSv6dtrXQ+1fb3W39GHSVgRe2KlfOaRD8p3u5p0Jh+a3SJXnnmcvB+wrR8b8Pb3vkXeeOI86YK8v3dwRAaHRmV6Y7X+fdyCliSYu2pag6rxvvj4S9KEb2XvuPZCmTezXorw7fk/3HSPAjuCwK/f/Zhs4DeEKDfUtsn/Oevm1IQVXtcex+2aT+A2e+Tek4KeAgsEFjh6LJANEKVT2WU7z+8MD5WKz7TDfg9HAg2vcR6JPs1cDoW9P/me98q+ffukrKwcYSmQHVTgJosP4/n5hZp1loo7k4WVLqlxEApCsf7+ftmD8+bPX6jgrwDnEK6NQZWViEelF0HyOzpaAeeYzZLZJAms8EFcfyXgGmsr71TtZsM7ECgmzmAkvFC4QIowpksvu1wee/JJTVZB0EbFHOEhFXcW0KMKj5llocKz3Wb5dp5vu9JacjIo/Gz3WsazI7yjao/zjHCuhAk6T2uulguv5SrL/LhONd7Vn/6K320saRNWeLkEehwjMNHhG4jkcrFUl00CHrcrJt0LeT9De5cBxMJFMcRjNiBKnkdy6nbT9ZodIGAegFVxeb707umQfZu3ITnCsFQuPV6u+IcvS0VNnYzBfXIc4C4C+JpfChdq2HQCMRD3bnxebrnxSxLq6ZAZxy+QlhMWYTkAvuAyqYov99jTuTxyrJyDumhOHqTairdxRn3IBy632aT7q8PdVmPKuc/zsgFBK2ygcdeQ0GW0e0hiAGCMxViMJC9qZwI9AiQCPOM265qf1zg1RhuzHHvEaNOh+HSb7djfpjlCAAAgAElEQVS+RUb2QfnW0Cwnwh2+qWWpdD+/3oJ3a55wwbsxKAah3ssrN+TaUvVREWiSWbBvLxjJrYT4iwUjUUlgnWO41hKDB5R31XOPl8XnwG126QnyDNx1tz10rwx0DUB5N0daFsJWzFNDt20nSHate4qrt3M9HC7UGheP14Z7jIHbrO/XqIOuGMC7gzbhlBs4WmDelOBdOoDkR53ltFgm6JYFUqRV3WWDMtngYC4gzb366drOFS56tePnmF+Ipu+a+HGuV7oxTnWtM9mC/adRXnmCTbfC0o8tvK5M981HNrCWyUZuG2ara8bj3l+5ziVLP0Z5F3tiOd7gK+Srj10h/9Y6Xf5hXpN8+9NXqtJuEN/eUzlHZd1z/X3SpT4idiGAo7uIo5RgUYbx7S5j4X39798qX//ZKrl3b68UwBWDwI5OG7YmV5NVfOG0X07ONpvpWnGsS6C8m/JbSnBiYIHAAq9hC3hBIS91WKZ62abvBwD6gVN+6nAsU4Vq6dr348p6qPrM1NfBgs6Pv/vdyAzbAfAFWBYpgogFv4uLAfLKNe5dFG6mY8hUScZTGClQhRChVsf+/bJ95w6ZiaD0jS3NgH+l6oZKuBdH9tiu7nbpBLyj6g5Uw8o0q/IiiGDwHh6Dwo1us/jYj6f4aR5PMGEFgCEzzcJvUkqhELoE8G71449rnKxCgDtLUReC2g+/mf7CVuSpCy3moDHw6DZL1ZytvrN8EOk+y9h4zIhrxbHLQ9w7fvnHc1knrskqqAZjgg1LbUi3WaoPjRrvf/3Tv2bb2snn08G7ScH4CSRs2OOZ0MFu0VfCCiqT7JhlKSDLjIpqPDtmGl1TUxJkpElYQaBTiAyntYCa69aukz2tndK0ZKlc+KlPw9V6LuzMbAUHygRcrhmjjgCvD/vkyVt/KxsevR/JUPLgSgn1XV01OFxIxrqh7HSp2yYlnmCzHDOSNhDGEUQq8GMcPm5KA25ciSA8E1b4XTm2xb1q2taMroWSgB1Ge3ok0d6Ka2MIoHoEeyYs1cuWSaSoAvuLcQajmnVVbWxAnumX8NEkyOAGdCae8KrDY7wUTBZgKiPdHrqOmHcde3bL8I49UlXdIKd+8lNS13SMdG9ZLxsB77Y9/FgqvHPGvHPamPAOmWzpjuxMIKHDc9m4Mjyi4G5IInCnxbrYyru6eYh5d867pOH4JbLuFz+VHesflEFkoQ7XAd41l0gC7rpuNak7YYXahvH0nIpAdzKRNPb0TFhh75crvvZ9v7vgVa0XwouQB6N+Vcfk2bkXvHs1odLRZ6HX7oj8ruMhgXe5mikbQPPbXi6wim06r0q36icX6Oesa8bgZ05+IZ5Xm1OZqxt6+bWrs14mCJcO1k4V3Nlvmlldr/2Myc96mD2RK3R22zGXtckF8k3BvkZ5F316Je6DcMeB/zZ0nCq/2LhMLvi798l5KxcKko/Jz29/XK6/f61nJlr39BbiRuFfLlqpbrY7drbJj1atlxNnN8n6HW3yjQ1bhHDvmtpWee/iDXJy81O4SYebB960C1bY2WYfRMKKdKDUdU0E8G4qF2lwTmCBwAKvBwu4oZVfeMe5ZwNq2WDUoVSWOdfCD4hzj9/POZnm6+f8bH36BYVTURd+9N1XQSXXq3yrgEkg8Am9oLAQISxK1ZWVbqQjI0MyATVdUVGRwi9yjfb2Nrjb7gYoqJG6+nqpqKiAAq8KbYRlaHBA2tr2yPDwkLpzWgAPwAxQzlK2IfkFfgjL4EuLkHdGeYfM8QB7fI7Ku7Kqarn40svkkUdXAwwWqpurwjmq7AjvCOgI75iBVuPfWSDOyiBrJ7LAPYMlX7PgoboF6zgADqnmQ4IN4w5MKhTGczzf+uRMiIfEGnAf1rHiiQ997mu+L+8UeKcqN/y44QuOhQHGGMDfM2tsuvO8RkHQg7Y0lppbjUQzsGSIA5eERCaBBdrKJ0DBf/G8mETgBv34s9ugNCuRU85/q5z6zo+njEIVlaw+OC75CIGSB9vSlbZ3YFzW/upm2fPEg5IXG5Q5K0+UxooS6emPYY/YiRfYEuEM+/NSqzFhhTPBAQClqsT6rcqct64YwJk+rrBdM72y27ptRxsz/p9tMwVJZFforxB95CGrbzS/XPrh6tv5zJMAVf0yY9mxUlRSLPu375BW3N+2TD9Oystx/QBeJ0ZwMlxKUz7ocW2YHZgunFScMeEI14rx//iY0+C1gjqMK+d2YVbFH23rVue5ElaM9fRK49zjkLDiC1JYXiUdm59OhXfHLJVIGWIPsg+HPVURSDhq29Nze9EuvDa4v1C3LDEqE7gOR5mIpO+A8s7pNrvu1l/IjnV/kcHRbsmra5LmlhbAO0JIwnqP68HuWPcxYaVj/XR/Misu1ZVmr1O96bAnwWmy8E/uKXWTtkD15V/5nu/r99Ws+JqGd6+m4f4W+s4E1fwCt6nayav9KcG7dAPwA1X0lZ6v8nYjfiGLV5+5QBPn+bkANzNez1fVDCuR47wKZFDiuFGaGMO3ablCm0wbwmsc9rGCSL9I0RheqCMSG6qQhHfos/St5zhHr4byCvHN0DjcNpydHyxMy2KPgiIf8/a7R7PZINvzua5dlos/qbxbA+UdbBpipjquK37t7l8oT+xbIg+0TpNVvRWyz6m4y9BuC05+07QWGcbNff/QsDzUPyQ8dn5Vv5zTvFdWtrwkMyo22f2gs3y6/eDDiIF3JtusDygduM1O9dU9OC+wQGCB14IFcoFOU4V3fuBVOjiVy/ho70x98fl0cCsdqMzWZibImE0Rl0ufhxPeXff+94IzjKsaLgxlWhjfdhHYEaDRHbWosEjdWsehMsqHUk1vQwHcuru7ZHBwEMCiXCoqK1SxVlVZqZloCe06uzpkfAz3VLZrK8V0CoHsQP8TjCvHH4A7gkGlh1qJmWgB9kAyKgEGL7jgQlkDtZcBdWyfMfYYfF9j33HMdjw+VdbZII8x7vQ5kkb+x8/u+CMPij4muyCUo+KPsbKYOZdz5XhCVNyRDVC9R5fA2CjmM0J9oPZ5zee+7vvSdsI7hQdQjxm4pI1wujSpnT3WcnVNbX7SeQRNLG53U2dbHiNU+EPwYoCNzTQnteMaV0WVpXRs39cje3dtkEjFDJn/xjfKorPPktq61ERko9hDbSMAWSX5Ukg1o6NsRPy7p357i7StfliWLpgrLYtnyFBRREYBowwwYvbcBL7R9VQMOhvzGLuCHW4xJ+Dzs1J2AggqvXRtFNpahe7ZtY0lUogF6gBw2rmzW2Lb1krlG1bIKZe9T5pnzpB9Lzwhv/zf35PS/FKZMXOa1EyfLvHyGsSTawOE4752DcK1fgodAamciksqLNXb3IA6ztcSj04uLngX7xmXaQuWyxs+9VmIV/OldeMTCu922sq72mnHIYtzhdVWhviG+pxXfxwB2WY1gbMTwhEYWwkrnPDueSTK2PrwXVBg7pC8+gbYbJZAqmfvfdvm7lnZnxNSDvOYGZPfvQ77Jcdpxw8MYt75uShyqHOk3GYPN5TKYcqv+6puW2ez/RGBd06rHwzMyGX1zAugXxCUDnKxT2cbuYw/AzhLToVfBkVwsxUaTR6KjuJFPtu4cxmHy27IWYZvWgvl3mea5e41MfnQuSFZcfwuxMqwZfh+xm3anOo4cJ5CNLvExiDr1rzuLntnWvMpjJNz39raIN+6vUBOnFMgH7l024F5Z9unfoGeux0/eyjX/eeub4DsWa0igzvkgPLOgmkCNZz1GybGN+WxibC81HGibOpqkY6REukci8g+/B6MWgS3f6JAKvJwE4RSVoAbw+JhqYuMST1+L6zdJ0vq16trLNV98PDBhwdUTPZh9ZW/fE1qwgr3nvaYcwDvcnmRC+oGFggs8FqzgBsKOcdPMJXO7dN53GvOTkjmF8A5YVc28MU+vdpNNy4nZEs3Xvdc/Y4h3ZofbJ+ZbO9eG45hKqo7nvfLn/wAkALusPgXo3soVCrkaBNUuABm0U1VkyEAdhFmUbFGEDaKxBTFyHRJJZ6616FuMdxtCfaoVBtDvDMCQS18v6WcDX+wbY1xZwMyPVdj4lmurGR7UbRFh9oCwJ3jjlsqe/bs1Yy0BGyWay6VeXCaJbzjyHGiBfDoMosxandWgg3+hopF6R2BnP4LWRByIh6D+g5aQ7aJuZs2JhB3jzeAbI/wjm6zdMVNwId25QXv9n2Zp415Z7dAMMdYafEuxBGsgtKIaiiqmozNPOCJgh1COCqkbCCq9QFxwlBtsa0kkHM+7xo1oUayP3c9AM1wjdWWpUILSe+ubln92Gp5w/sukVPOvVjmzDtpkh164TK6oX0AXg8VUgabOsvoeKc8+4v/Jy/e8TspmlYhdVBhFTQ1Ye2R3dhWe4VrLVfTJLxzjsvxdwi2UgUW4VGGOU6yo0fdMBR6LHEvxRnuT8MNTVLWt1u6N78se/fsk4qFLXLuJ78p1TMscBkf7pexl56Q//7+j6WhpkTmH3es9OdVYc/1yEQ34j9SGeYoVASyZFK4pZ4A82MtuC88XaqdbrMvvyjDneNSN3upnHXtNVJU1yivvPK0bAK863rYlbDC6TbrsrMmJhnENUrVWxb7EprS5TsOF+j4GOBdV6tUzFksi859u8w54TTZvXaVPH/bbYCIL0nRjCppWnqKxgmk0jQJWp19YNvk1RfIRAfu+Y1KlVsQY4rDnVdVdtzrVKtCCempVs1whQbwzvfLl7+KTniXDfL4azGolasFXg27O/s8pPBOXx3x44ZdzjdF84KRDU5lM+RU4Jxp02/fuYAkr/Ga8zOMlTCJ0Oq6/2yUZ18ZkPu+Ni6VVcPeQMn0kQ4ipRuv6zgVd23tDXLCRwcRd6VPvnztCXLjtc9ItK/+wCxysa9znj5tS8XdvrY6ecvnR+XjlzTIdZe9JNExQEtn8QvL/MzbAUnP+6dZcv9jW+Qtp8+Xe7+7WWJ91RY4NPvX7Ff3mqYBZmnH7NWe+8bQj7382gH9OZV3bphmHrsVeZYyzwJuBsQdAHJ4LgXMuR+74WAG5Z379SGAd9le5YLnAwsEFggskGKBbO6xrOwX3uVq2nTwbqoQK9f+nfX92OFg2j+c5/74//47yZeMjYxBNdMrg1CzU3kXBuACHkl2TeBmhawDpKP7LFR4jfV1UldbI6WlpQq/WCagsI8C3I2NjeAHAe3pJqvwDE9CWaeulXSTteGdHtaEFYR4lptuFD8JqOPCcMdbvnyFPPvss5oxtgAx2qiGstR0TGphZZ21klZYbrLmOQveWe6zCvDsH7QsMbTFhBbqkapJKQjyCIKUAkJhR2CJhBqIvxdiXUV+SMYAIHX2Zdf6Xo5s8C5tQxwGVWgEKM4EDM4T6HaJOvEe2N0jKymhG+FgvDuDnyzbIwgBDIt3AoR4VCVsCpfmSW9nrzz6p7/KimXzZcXl75G5Z13i2w6s2Lr3OXnollvkpXtXy2JkKF44s1zGaitlNIZ95gBnSfdXKPAU2GB+dI+lQlLn6iw4rsoqAku3OzLqceyMvWfOU2BJ6OforwJx21j648WT50Mb1+RL15YXZfsruyVeVC3vuO5/ybQT3yoRqOucZd3N35RHVt0no6FxedNFJ0pN43HS29UrQ4CZOasBc7GsA97tf6lVhruGpLZlprwBa1S1aLZs2bkuK7xTuzDZhku1qHsIP7o3bHvyGnGqRwnvwojvx5iQrUhgs+XZzTK9aYmce9l7ZPZbT9dssw/f/gckOtktC+bXT4Z37r3uBe+87OHnGvE4L4B3uWwuH3WPlPLOOZRcYVWu9X1M+2+iil+7TQneZYIYbtCgrz4+TZ4LMPLZZBImegEeJ0jxO0b26x5nNsiXAWgWVHbITb8+Ua7/vxt0Rh96+xL5ry9sBVAqOgCUMs01W9/Oc+1xq9IPrqqLP1wim7a0pod32WzitEO6tfMCNHjHz6/skWu+dpz89PaXdIQbf7lAFs6GYowA72D3gX1+AdWMmKuq+uhCCpVYfmRYUuHdbpG+fEFkGW8rZ7Ovn7Ga8dhKw0nKykx9+OnfsU4G3qVX3nnDtnSg72CO56+0Y94Zt1mva8dY3Z5noLzz+8IW1AssEFjg9WwBp8usc55+QVk2RdxUbedu1+94ptqf87x0yjh3nSM5pqnM60PvuEh6+nqlo61DehD7bpwB96muA7Lib7q5Wt9z842R7rQxzfhaFCmUckC76YhhNXPWDKmuqlQF3+jIMDLR9sHVdBAQbxxnWNlbLSUfY91RVQcwhoyvVhw6/aXus1TdTUD5F0MdJC6VcsTRu/Cii+S+++4FbKMbK/R4IG35cIdldlsCNrrAEtqZ7LJJkGe761qutVYSC8K+BM6Jh6keRDwznIvO0Dfcg4uKAYgKEB4L/XO2eh6sQJUQ5hEbHZGS4oh87Ms/9G3mSfDOoWhLqxjyUhWlOy8H1VmKYs89gwztGHgXHxuT8b2t0tfTLsWlFVLVMkMmqqrkiY3rpLZkjpxyxvlQ5L1FW27dt1f2PvawJDp2Sjni43UmqqX9hQdlqHMv1q0cCU4WS1NjROJwux4cTshgHAkPvEoa5V1K1RxskKIiI/xJKtqw2QCGw9VYayRTIPQsAbCsRp3xnj7Z8sxL0hMulcY3vVUu+MAHsA95D5/qFhxDUpc7vvctufV//p+8ANfhc889V85c1CD1TMnix5WX604IRjUZOTLcnAktJwFLbFmFmoSydlbbPABGFgPvqmbNkpPf/0Fkm50mE3uek5cfukuee3y17v/6JcukCIlgGHsv2fZBKu+c8G5s4w5pblokS/7uXUl498qf7pbxfd1wKZ4hRUtnwp0X8+ztA0TF56ICQFD3GmZbU7MB7HoKGRGzL97lgrtuxR7OC+Cd75cvfxUJ74ISWCDx1eyS9NjqxfiWwOSUzGAzAxv8QA024wdOOLrTIPx6mksp5fXGaNrnby/FXyag567vAEJAQAqDJkFJJww0fWbZXlTe9Y1Uy/mfn5COvlG59XMNlguriX3Hb0rx2phfesDFVPBcNGHDJj+AzVXHxNc79boqWff8bhsYvpCqvHOOOx2szQY/060tjhMgPv38TLn0xj3ytjOmyfc+zMxr46nr6hy3s61se4bLTVdO2Cw6CjeBojYFeCz5laOAhvMUGp58/AxZ80PEyKA9Dbxz95NtHX2NBTumdhSQdpG01CXk0rc8K9FeW+XotS+d+9bdfxY7HMg2u9LlLnvkoF3amHdmT2WYQwDvgvejwAKBBQILBBZ4PVvgvZecI/taW6W9bb8qzQi/CNnicYAuTJzgzXI5tW4GYjFLTaewjG6s+CBeV1cjCxYskNqaWsC7IRkaGFRQQBUeC9uIAs7FAOxU4YYSAwRkoSpOVXdQ2/EpMj2CPiAUKS0vk7e97WK57/4/A/oQpOEH8I2uvJqYgoCNse0Y5w7H8gnyqJzTbLMMzcVkFkatZx0P5aGvfGYsjUtpAaARvfPwU1SML1YRD29fR7ts2rZVevv7kYSjTGbMmC6z8VOE9ieQRffDX7rJ93bwVN7RY9dL4UZXULrNMs4ZuZA7pp3zPMClMOCOAhz3vX660VGsWGy7ODLbp+ueWd1k6YbqUvGV5o1JGHBkqBTKNKzh/rY2Gdu5TwYAY3aMxeSltj5pqSyRi97zPrn0+k9p72t//i353e/vk3372mV6dRGmmyczwhOyYMlcqVsyX/rxmArKeI+VbdbCw1ZRyMidxrGkKarOIwx2Jlzwcd6k5tgV7WBsYdudwLKkLF/KsTE2v/icvPjyPpm+/E1y9gc/IrOgGkxXnrjl+/Kbn/9Ubnl2j0yb1SgfuuAMOW32NCmATTu7rNAvGQshLfrWdSCYs+/JVRlJ91uTvMGxF4qwplW1hdLJtXl5o4wgFmXjMcfLuZ/+BmycLx1P/Vle/uuDsnVrh0hjozQUFUiEyTksFu9d3HbJNGiOUevjmh3bD/finVI1F26zl18lc046TZV3W+++R2I9o1K75FjJa6KbNF1yeQ1yjiaTSjbj2PuDbtxMrOFMTMEx8IeXDlWEAJNJxarrWgrgnT87+65FeDf74mW+6wcVX38W2HHXBvEN78YB79LBogygxrfyzsu8jje7ZKKBvnLckECZxoyWJvkAz8VxhVpmjH7G5AUZ3ccMuDN9OftxwEqj9EomgbAVX5lspudUDlgzR+IIqUYCiR4kkDDn4nBBFd4A8NyTzx2j1Qj3wsV9EuuqVxt4to9xJcfjhFNsTyxF2vKPNqXCOwKlbLbLdAl4QZk0gFTVf5iDzplJM9Ksn9Om8ZFKC2qyZIGWdA2+89HF8vbPPyc/+PQyue6D6yXWVp2i+POEd2zbuf7u9TVr5d5rGeziHAur3f71pRbAc7opm/P9Qso09Y5a5Z0PyEm7B9lmX3/vMcGMAgsEFggsEFjggAUuftMJ0tnZJX29/VaGVbi2jpOg4caGII9urhpjThVydG21bkqoSmN0OY0Fhzh3TFzR1NggjQ31mvWVLrBxur/C7ZTPqzusQkEc0zaZIAO9MPMrQAzBHuFdHCo4us0y7l1lNb5MPv88efzJR/HcOOpS9YcEE8wsC5faEBR4Cu4U5PGYBe8sV1i6ulpuseZ5BZCAfwlAwEJk1o0TkMSgsoqUydDwmLzw0iZ57sWXpLW9k9GYAf7ypAzqwvnzZsmxixbJ/Llz5e+nmLAi7Z6jOoiZNQkcCM6yeLlqDDqGZKY7rTOjLMEPXBg122YmKOPIqpoyJjsrpxsGAhspnIlHEF2QWVcBtOJY3yiyxA5ubZM9zz+HjLRROeGSt8vp116PhBbV8vRtv5R7f3ebjPbsl+MXzsJmqZBi2rKxScobqyQS65fuXoI7JilxWQafI0JI7GFlPnVBRu6XdNlYXdlm9dbckTU2pReq16hyY/u2vWnKXgDrSuwPhuuLYd/0IFHJprWPS0OkVE666HI56er3S2EkjUoQHfS0viLP/+Vuufv7/yXt2OOXvOttsmhmE8DVgLTvZ/bZyWVSVlyvdUiThZetFQPe1dQVSjuunw4kBRnpAbxbuEzO+8f/0M5W/eZ7sm31/VKZKJSaxcdLHmLNhZnp1VVyzjZrn588z2Sb3b9Pio9ZLPMuvEIWLzw1Ce8mevoB7+ZLuKkWqjusO5LaQIVDFcOBkTAGpCOpi64fX3fsOJDJpCTcNx5u0tpQBlvx6QDepX0lmtoTAbybmt1eT2flBO+M8s4LbjmgD9VxSWWc01gESrbroGY3JXyzXRtZjcc00D1cG1mSLpR223c/PU0TLPzvDw5LbTGAFkDKSFejfOP307T+l9+7VRM/mLZ5TF0l9ZbA5RbpAT+MWkthEuDMSKwEUnUASzwmOLpr9Rz54Z+G5V+ujshpSzdD1WUnllBQNojxiNx5/8JkEojTVjyfBIpMEGDaYtuEj/m1FpS76Y4lsn57VHa1j8vMxkJNIGHaJ7i78/4T5PM/7VAXV5aZM+vls1e2yLV/t0MfT7I1IQgmEy6Mq7qNbRm1XgGOx3GcdnLDu5TYb342eSYg44au9vrm51uwMto7S/79t7XyxIuwG8rKY8vkxve9qH+b9TOAj/Pf1xmSay7YoyBTVWv2t2O6f7hXHEpEqhnplnveDcdobDsWA8z4t3HXTYF3TujrmntyX+A4gSDHwhh9zrHqA8c14BxXQdWgqu6MazSrPn7TscL9kaLAc9vcL8hznKfwbgI23XmLnxU8vHVmXY0byDKJOt1mTY/uudn2C5R3h3dJgtYDCwQWCCwQWODVtcCbl81Vd9mhoSE7dhyCxVMJp+o1wCAFcFayBiabYDFJKyhqKUKm1nG4DDImHmPfzZk1U2oB3YqQbCKGxBXUVVFHl2C8O9yYENwxAUScH9xRCNnigHdxuq8S5MWRJALH6DpbWlYm519wnjzw0P0AdlDcFeD+Fh/OmUXWyiRrxblj0okwfgps5R2fs5JTOOAdIR+Ogc9o1thQuADQkMCvWIYGx+SZdRtk3TMbpKurRwVBBFbMt1HILKToZ+a0Jnn7ZZfKF771A98LNkl55wGNtDG4TKrizfF5hpBKkx1wvARZRmVm8kDwKdZBXDwFGVwMggsE9Dcul2aghFR0wdR4ZchsGgK44nkhQEyq8dRtmSDLQD/HOJPncSxsA6W0qkgKihELrqNP1vz5QakuCcnJl1wpy6/+mOQhE/DLf7wD8O7XyFDcLye/4USMrcBSk+Hr+nxmoi2NIR4iXKl5jHzGnh9VdwkmJABcYhIEZudVaIy+k8kaGP+OkAcQMiVOGx2QCP2YXIW24mcPE/MOQFPnbKsa2bb2A5tz/iwTAEQ8VIRz8jCeYcT42/PiZtke6pfzznuHnHDmeVKzYFHK2k+MA0rjp7DM+iI/jqzJu557Su79wTdl86Zd8pYL3oTsqs0yODqGBC+YA8BZEs4ynh7XD51yTSgVJXzVdjB+FaRhfQiuCK10vFxC7keHKjEPtoggI/BILzLivgABDK7F6SetlDP/8V+0rft++z+y7bF7pDQ6JIWzTpRKuJdWEfTi8uvvdxAwG5qq3R0lwQQ2pj/33iNU48VCmSvsYLLN1i9dLsdddLXUNc+VdbfeLNvuu0fio1DeHbsYCUBKdX0Tg/BuGsE5eYW6jzUpDo/b66JDMP3Zw0wXm0/r2vZ0AlkzDc20TKUmlIsBvEtZ3oN/EMC7g7fha72FKcG7NJNWyGHDmRQVnP3mSHBHN8auvrjUAWjQ9ZRQa8PWBm2RirL4cKFs7aiRnv5CWTZvv7pSEubxvAUfHJVduzqSSqonHz5e3S6ZdIFl4fxmufPGMo2dRgCkrqY2ePNUbLngE5MovLKzSTbuLpbTjumShoZ+hV8sBGAmVpoVl+6Am6nCIozxmm8vSMZw4zmaCAJAiio6A9La+vLkzOPxbUjTNtn08kJ5zzdGVf3mLgqbLn5Wbrr5QDw8Zx2Cp6dustyYNUusPReqvOIAUYRzZr+TLUgAACAASURBVDxMzHDnl/sOwEOq3VAyKu/cA3ID23Qb31nPhrUEXk2VExZERLnxf46Vr/7k2UktcP3u/3qRtDR16nPOOfBxQ0Ml1nf6AbCZRgnJfbandbqc8rHu5N7g+cam13zJirWXVnlnRubYt2zvsq/GkmvFc1d9HfE5KrtSXJx5qlGDEvhyPyukBnR0r7cCPELgdHH+vOBoOmBq1p/wbhSuwJv+Ld0KHbnjC/8Z11+TN7xLs78C5d2RW56gp8ACgQUCCwQWOPIWWDazFiBlzE7OQL5DCkI4wiyyhG0Ykw3vSL7UyRHx4njcZJoluAszGyzVVSVFUoP4d/VIZhEpxAdzo4RjnCtNVoEvbam+g9sscR4BHKERxHl4znKhhJ5PxqAkqkA7Z5/9Zvnrww/g/hvsiHHBABEV3OGH8ehMjDvGwNPMuISOtmpQ/7Zj1/G34jz8R0XdBCBhYVGZ9A+MyWOPPSXPPvO8jA4hth2UZaURfKENwDcON9lxJuAgd8LjYxYtkNUvvOx7kVLgnQ2dqJZTEOX4UtmzQUCZpOsk1XKEGs7CqRBCEfq5lHaEHKGiAzHZqOorKbBA2NA4KhPQsD22i5JAcggFf5ZvtIIUns/ztA4BmsOdtqKoROMedox0y8Y/PiTFFSE54dKrZPm7Pqbnb/vTHfLUnb+VEeyJeWeeKWVYs8FheOjAlgqlbFhHKMd+kok1MC6FhSYQolEWcgz2WLUDKsfU5RLHqUIk7OK5qtRi7DN8ALThXQHiJBb2j8kwXKQTtAHb5+l2Io8yxLnjsUHOlXO3bToCN/KePVuk8pQT5OS3vluaZi9RMOksCrZBePMiBzLrDnR2yOanHpOn7r0NG3ZcZrU0S2N1nfSjLm2uABxrwD3AeRu70y4KH1EmEPeOQJPzod11TISrvC4JOI37LMdbgmusqlzibfiM8cRayUcHs894Iz5TfU7beuXJB2Tzw3+Uzu2bJNEwFy61s6SJsHtoRDqHU+VrZt2dc1SXdro2E/Zyj3CMvPi5NoCLVhZpbiLMqbtdekYGpWXZSjnprVdKMTIKP3P7z2TrKsA7uNLXLlkA5V21viZotlmuP7Itsy0q+AyMJWjVJgmMnW7cXDuuu1t1l+7a4talOzUFnASkOC+Adylb+OAfBPDu4G34Wm8hZ3hn4IEHRDDw69ePlMoNb2uV8hKk7LYxPp/70Z1zVX1k4BfEx0lFkmb+/Mlm2bR+oSx+zysKavb8Gq9TCu4qFH7c+JOTFPqYusvfNUthCkEK48UR7BkgQ4BFEPeJHyLNPFVdzKbqdAtNeaW0FYCVMVn+gQZtU8HbDc/Iedda6q2xv8yQdZsr5A3Xvahj2/0rjAmx1Ahe3G6RHIMBck7Fl1GC8diFK/ZK5JwuHQWVdG85pV6mQYZNJRr7I8h67sfjsuADYZ0XbfaVq6wMTf99f6Wcf0I0Rf1HcBouseAj4SWhpemP43nkW6MKSX/6l4R85u1RWbhoE+Zq2c8z26x7Y7ugXDpXXaOI4291z4VNw6dYbrHxtfGUJBUc14Ura/W5n6/am5wnwSiLWW/+TXtQeehcX4LVr9wyJpecVprMVmv6dK6jsSnXre2entR99I2deHMvgTLzwI1Acuq8z7Lde40tuVYsZk0U4jqUgCaWH8dl1ITGBVrdn1FMW5Oy3Wa4tvRE5/N8nPplnVZxus26l/BIPGZ8xkkx7x5sTh1runnyxq+wSvLP2Hgkhhr0EVggsEBggcACgQWOuAWWNFcDWMFDxXaHJeCi0o4uqXyz1OP6qd764GzhNdZh2glNYWFnY6ULLRkL3FpRvbKyQqZNm4a4ceVWHD08x3h3mrCCsE/BnQVhVPkFIEO3WYV36Juqt4rqKnnTm86URx79K9gZIEk+wR36oNrOTlRh/Q0FHWPwARAykUDSddYGh/n6mzcpaB19M1ZfCIqfiVAB4tvtklWrHpQ2xHCLYJCVZaXSVIMMugCPEyCKPUODMoAkHG19w/gMEJI9cBf1W1LgHW/rCDsMeCFsIkeiUo7KKqrCqIQjG3FnmCXYgXpIFWXpXGLJXAmvWKLwGLJjCpqxRvIQsw4djsUsbyJT6LKsaj3AE8ljPGauieVFInlQSVEhCZdlHRiSNuBbYNxPA37icefYgGz561qpRN/HXnihnPiev5eKyhaFd6tv/40Mjw7KwhUnA+6Vy2h/hwxFR4V34CGseSm6CHPhCYS4cWx4pmo72smGRro5CnGM9exigRgLPirYok0Ju+AKjcqAkQj/Y5+Xj32TPx6VsTiUlgSFVOxxznZ/RSVleu7YBAdkzW/frv0y1N0v0xuqZOmVV0njsSvgDpyaXTbdHiDQG0bW5udX/xHZZ/8gZRMjcszMmWgawpA4XUUJ/GhzeyFLyzW7sWVnjAE2T4zg8xU+SIXovxvGmuC8xCg+WCmw5TGMGcdG4EaeKCmREuzXfmR63fnEc1KO6+L4M98sKz7+eR1i67pHZdOqO2X7M0/jYy6Sbpx4slQgvmNobAiZfu29EGamXe4tO2yQx+QU5BYwqQsv5BFrj3IPFzA8FPZDdFC27d8jfZ1DsvCUN8uZV74PwpBp6ja77g9/lKFdiBvYUi+VgIf8YoCgjrB+GDy0DNMNqzIU6zdBmGp9vkzE+Bg/fIrXCGEewR33OhWjtsJSH1Ol6ICa2gDPYz3a2r5sA3iXbudO8fiRhHeERKEHrIxBjV+4UYrgh/9qldH2Nmn/2o1SMPcYabnBCvZ5sMXMzzm3UQSi7b7pe9p0zXWfkCJ+jXWYyr7vflui2zbrnJy/E+d8NGNcw5zhnV7d9iSs9+VkcQI2tzqNWVUNtEjCr+adcuddJ2hcMm94R0Ub3sCYbMB2pQ2fEVV49vC3G5KQr+32Ydm0Y7Y+ZjEKqxu/a8E+hTaoo0UTF5ivELge9qsS26dC7hxLxaeqqDc9L01nVat6q+NPs1Utt/hd0xQiGdUUwYzTRdNAPydYXPMzACKo3Ra/v07P5fjofktIZxR0Gv/Nzppu+tx62wqZdyVe/FHiq+G7wHh4fH1lPf52xF0jQKQ6bOaV29WWv/p8TFVhX/3FPHUn7umrlfqLdmhb7jFqTLir1qO9aodt3BvV2IrHnX+7HztsCtdVqs24LhzTRy8q0bVOjuFaQhpMpHFC7vzlyfqcwjnYi6q1lsvDanuznosvsWyvmWlP3JQEq8m9BohG1RtjAxKymj0VbatPQlC2RbfXFIgMO8ZxoxLmt6PJYl+rmMOTTx+v7en2AcSV0LCCV4K8HT+zXbzhlu12100q+xwx/Qgz4yOFybntg8s3FZ6qnmRxQ3EPSJ5y/bmWKVPMu9++/Da5+vnj9Gb1n5v3yFdO+x/pi5bL2//8YXmEb9Yoq05+VM5fd6Z78aUKR/5z8fNy9cbjpRbXzJpzfo+gyFvlwe1nav13QOX6ywt+oO7aJkNt/vI1uEOYPVl5lwEEB26zk0wfHAgsEFggsEBggdeRBRYB3hE4HCgH1Hb0QbSUdrzBto7bjA+Pie34iRhQjWonqKoYi05j6Y+PaTba+fPmIeHDDHVpHcUxKu7YUxxQzBLtENxZIGZC3WbZGkEflHdRxNEDADz77DfL6tUPA8wR2jEeGUAdVF95+YWakCIPwI4x7SxAZ/2ENIvtgccWzLM+JOQBeETQTh5i5lGF9thTz8qq+54UMpHasmKZ1dAkzciiWkTXWoCeMYx1BG6+L+/YKbvbe2WrGxBk2AuT3GYJ4QgTCOoMjKKyigorW+Wm8M7dh/M8s1QEE+Y8LgNAisk6OrCjXaId+EJ+FLDIlLCtGnMCmgg+g1BhOWzHui4jYMJ903C3dRbBkcYlw6BKEIuHkGegHaAkKrGiPBlikoSX9kpsPCazTztJVrzrnbLg5PMU3t1z26+lr3WXLJrdhCQFVcqtRgeHoPIcVg9ffvqhQtKzMJFIBH0N4bOI2XAEc0WAazxmJz0RrKGUlFvHMBZBPLpQMWKQ98HTiXEai+lLSddT+3MW6/JcL7sADIeaWqQLmXJ372pVsLh82SJZgayt1fNOkPxiR2y2LNd/FO3vfm61/OFH/y0dO7ZIY32VzJg2Heo5jAsATAsUapaNCVWpcmWWWXyuImTlb0pReTwMOBbHZxPjsw7oLACk0t8G+AaIVlEqkWkNshOx5rgW05DN99Qzz5LT/vGL2vy21ffKM3f+TjY9hXtglJkLj5eSCsxlHJ8XhvdDmQbYOYrND0agkDZTKWFmWKzekOWR1AfVXAHWqUIiUoDrd1P7Ttm0s0fmnnS6XIysvItOOVWe+d3N8shdd0nP1u0yt7xUGo6ZJ+OYV2x0GJ5gSG4DO49QZYt9WFmKeIgluMMHQOUlksBaFiJpTHEZYKPudTuhC6CfKkO1kj1gfr/AOjzGa4RAD5+l9DEL1Xmoc/m/fj/L6h0dT+M17MBL7dExJO9RHCl4lwLurvyQFJ2x/FU1y+jqNdJ+208PKbwz8KzRMT/Cu/bPXK9zPdzA0vTvNmw2QJkTvPNKWGFfxFQcEUDMuCqmwMXtEkio0tq9WKZdbMEbA1acbqEEVCbJAOuYuGCa1ADF6TpLCEPYowDlV3AfBdgyKjmFOf/6grS9PENO+OigjscAKyaD8Cw438A+Pk+VGGOtGdg09kCtFDR1QKJuqdUOAC+8MQHInHfDDIVxevyTa2X7k6cfAG9rI7Jne4uCNZYUFRnBnsK4Yulqa5bP3VyiLp1udSHnxFh40+uHZU9HiTyzNV/eeVaf5bYJuxOOmlhuhJUbf1oklVV4wwYUJAhjueBzjTpGo/gyyjtjr7S2merVCmhlxsQ59/QPH4Bx71kn0s5bzmKNE2hi+pnkEmYt2bXCO9S/6TunKHQz+8Ksj9P9lfH0jGIvueZow7jK8lhDeULbSYFr9h5LmSrG39U2V06+bkiVdtxr936tKgUcxh+gbQ/EVHSrMAn7GNuPfWqcPII8rLeZX8p14uzcCe28AJ67rv244Gy4zQ7CbfyJ1GyzdFH/x4c+KN/twpcmuGm/obFdvnX2T+Q/11wtn9wxT8+uw8+qM+6Vb65fKW2jRQr0FuLNfVlRjzQXDcuc8iGrLs7/5xl75V/PuFm+tPqD8m+7p8l35m+Tjy1HnL0Y3r0Rt5L9Fax4whveZdhPAbyb6sUWnBdYILBAYIHAAq8FCxwDNzbrYyJlYPxP/2c91iyzlprLSlZhsRTrb7pUUpUHZRPqJKhoI5BjTDu4mxYD3s2E4mjevLma8XUUsbgmmKiCLrNojwo6wjvWV9c8TWYBNQ5cc2P4HYaCqKyyUs46+83y8MN/tWPdEd5ZCjsq71joOqtJKwBp8jWBhRXvjn8ryFPXWQvecSaMqJdHIIXjI7h/+Mtfn5LHH9sgs2bUytzmaVIJMFiET/90PxyGgmsM48tHLL+2nh7ZuKVNNhgQ5GNxPeGd7SaY4Be06YLum7YN4HMmprCfoyqrfNEcZDIFOIW9Y3APDZcynvYoVFjDMoYkJDJkedQki+WzSjpoHSqBC2Me3EkHEN6EpRxfmhOCDQMshdCW1sM4AWhCACu6Dwa6AEXg7ojYdVh6Ce1PSBsgUtn0Wll48kkyc+kZ0rFhnTy35ikZ2N8qtchuGq4CIBIktWOSguGe7JaLQI0GWJbo23cAWhViPCWI7Y3+dYwsBHplGLMeYyZdrH0x4in2AUJxbMgYy6zH8X4702tyfoBoLJwjfF3y4CpNl+vonNnS2zmIz3dRKUFMvxkz6mThG06X0sYF8HzB56sshQlZVKgaG5V9Lz8tT/zlL9IJRVxZcUSa66plAklhQkWWgi8xiDFr/ywYL+Gdn0LX8ArYknPGuksZdmtjtbQPdkusY0TqC0pl7kIkjDj/bdpa6+ZnZPO6NbJ7yy593FTbiDiVAJxQQcpwL7KzYm0GEJvSKAHTjSGEz6slgKfqe00F4ah0Q3JZCJvXJHDNJMpksHdAXu7ulfJpLXLqytNk4UknyiuPPS0bN6wFD26TesDVMrgQjyTCEh1B/1C0TkBtuA3rVRGOSU1ZBRhxHWwflp07O2Q8PCyl6KOmHOsOiKluxbgW4oy158qKrLETGdeQcQXJ66jEhFtyMl4fVYJ4Hbr8XywR09FeAnjnWKGjSXHn3DhU3yFdzCFTwyXhnUtVuPOGj2i3jQi4ejiVdwSF0m2R+ZSSZY45wTuTsMLdB9XTgHMGvCkcgjtiDJlBE3aiCKNKMjCHTRCe7G7vT8Ylc7q/8nlCqBmNeAGxi6nL9v94Y7EUvQUJIVAIVeori2RwJKbKLIVRn7JUeCaum+kv04uHM/Yc+9jwSkdybHzMYhIgqPqLsfVs5Z17XjUVkWRd97zMGNgmE1SwPPvKQIotCLtmNpbKpt19Co68igE/GuMONyWLP1yh8zdgUbPR8l6L62MnvnCq25wJHTjGw1Hc8fy4pm87w0owwgQdu9qHkok4eIw26UasDPd5zr2iKsgqfPMI20+/SnSNdt02R6ZDTcbiBMDudSMIZDFQNtu8jTu20zZs06gm1/wQryOObL6EdxzX/A8UJl1rCWNZzJo658e5GACborrzUrem+cJUG7c/B2RS3q38w2dkbRyxJHG3vzDSJ9950x1y2j3vkwZE0eXxD1Z1y4/P+hHubWPy4/WAelvmpkC5q++7Xn6LWJJvzBuXF3HTRvXd5568QI9RsXf2nEf9Ke/cG80BJwN4dziuwqDNwAKBBQILBBY4Wiwwv6km6TKbsPxWlduxaNIHTfxgJzVQ+MYKVtbZEOAd/9FlVSPV0SUQKr4wVHjlUMvMmjUDrrMt+nmfWUqZQVbjntlAjb/zDLzTwHeox8/lUN0xpl15ZbWcdc7Z8sgjf0X8PEI6BOcHvKDbK+EfB6rJK+xss/lwP7Ti4BEMWtDOzKFAYZ7lqkpVE11zB4dH5Z5Vj8gz61+QhXOnSxMUd0OIWVYERWFjTRWy8O6XfqjFKmoBFKqqpRVqtj+8st/30qXAO3Izqv8Y34txywgfTBw7d8IK9kClEI8ziL/bjRZPEyjOuOB8KS+tBOwchDssvowNAbAlAKYYt1AhLN0gjZpK/WrxGBAmwc9nXEfCI9alCoxiAhrHyn4RCtcBqHKuGaASmogMIdRLBKrKAqc7MT9L8LGVtZiurBYM5HhscJjRilSjwTU0OU5W5oIDPOp8HHKr5DHOjYUeKOyfwI7nsH8b3qX0STgNIEcV6PiQ5APYjVVgD7TMkKJiWx2XcYyTnxzA5iWgLkPG2u79ndLevxMjGEG8QdhW50OFowF2sEPI/kyZ4JjTu6zmOIzDUz2EsEIKcwm+qcjk31wLpxS0HrtpAK8Nw7pC5bDDEKBtTN2wqQK194K2ARCIdYpPdMq+NoQ0inbjHFwXBVWImZknzz++Rkb27pQiAMYyxMBJRJG0cWYdvMuKVaUa78ngvm4cCz22buA2e4i3x+FW3h2t4O4Qm1Gby6q8O8zwbqpzmhK8c4IFu2On8svtMssqsRiyrda2p6jZzJgJ35yAipCDxWRXdc/NKK+cMdGcdYyyjIo9dxKJbHZyj8X9mOcbOJiMZQZwSbfdS28cTDtmnkdQ5IR62caS7flkPD3M0+k2bMBiMhsuGmLMQRbjikpF2La2oqSrcba+Dub5dEAuW5u08+rn4HprZ9llfROfjy7DVNkZ9WAKyHQk63D24UzycewHyjKulfM8A92cMJfPJ1VzJuswjlkx9wZS4tq5AaVp21wnySy/HtdVchxu9V0aNZ6Bd0Z5RwUc49Dt7p8ncx94p5wSHpfTq7tl01ClnFLdJbftnyXnA4RSkfed2VvlYyf+RpVzV9/zyRQo1z9aLjP/9Amo8+Lyk5NXq6vsDbVt8l9dzXDFSMjLF30fGbXw7W6gvMu2rYPnAwsEFggsEFjgb9gCcxqgXFJYBzAH8KYOsnamVuuoFeOOCjwV6BmVnsa8w4dowjje1+F/RVDEReDKWIIMtLWAX83NTVIOtz5V1uFfDOq88RiyTBIHArSxzRAzz1JJRRUe4BZj3Y3DjS4PGUorkLX2TW8+W+677z644RLesX38Rgt0n9X0GWjbwEBV4THmHmPfUWlHeMe+qMRThR79T+m2C8CI5AO93QPywAOPycaXNsrcmS2KVYa7O/AFfAlg3hwZGuiTru4eeGtWSGVtg3T39slNa6aYsIIZUpkptN/poowOCRorkcyDiiEDG8iVcExjfNlZRtXNlgo8+94sD4lBms9biaQbzZg/lVuEd7Y6TCERpUhMIGerzOioGiKUYjIHHjM3eVxldkhlnQbcw2/GuIMnR4KJ6PzH+EteRnougQ2BFG3Ox+zTp7qMIFFhn3OcBICMwcdwQsaGBJIAYHrMjNPZH8+hS6rtFux1nWPeY9h0w7F+qUJSs5bm6VOGd0NjcCQnvEPQx7EeuM52bsZ+7ocK9fCFqfL70sVrhcpYhtvj9ZdzUTvzsxvXlXuLoJjQ18Bh7qF6KUF23gTqjTA7nkK6NOdRyeeAdyWxAbwExGUE684c1R0dWyS6abfE4cY8MdEl8dZ+aVhxopS0NGaFdxr7kWEECb1dqtUA3uW88plPOJzwzunGebhdRv2YRZV2LK8gs+cCqIy8fp96oi91nLZln29i92VV3h3GOH/O8aSbX7oYg4cC3rlVdckECM4EEbb666ZfW9lTCUQ+fkmD7B8IyYcvisvOPROy6tkCdS+kO2hF8YD8+28sNRiPmfKRS7epKyiTBJj4ZnQhbalLyEf+Y+cBF1kkqGAx6jKCEiaEMO2xX6+/r7mgW/7rzzWyfntU6//9W/rUTZWJHlguXJ4vF63Yqn8noHjT919m2UXMLyrg7lo9R5+7e01M3V+pNPvIpXN0Dh946z7N+EplGJ93FvZl5mnG5nzePMd5MnNrdcW4NFT2I8sYYp5A7WXivPGc2KMIVgyApVlM7VLAN3DEb0uBXSueV7fQ3zxUqeuQa+GYnOe5H7O9E+bE5dIzN8rIUJV8A/Hd9namxnc4cQ6/1YN6ztW/JuTA+Ea6GuXeZ5rl2e3hZFuaJARuwnyu9DxLlWjUeJrcBHMXuHHTzjzPjOPiM7arXSylYljufHpW8vl0c+ecLj4NQXTnbIXr8zy568kKHetVb0SAWCgvk4DU3qJUODrHZYHmLeoazLGY+XMf6XgwjmSyDCeQSwPnUsbpUT+d8u63L1ym8eoI3MoLY3Jza5P0AjX+1+Ln5MebF6qL7Fq4zC6rX6dx8Ob/6eO47YzJcxf9UGoB5e7ddpYCO1XnveUHSbjH8TDe3S1/950kuMsa8845Cdc8A+VdrldhUD+wQGCBwAKBBV5LFpiFeFxWPDiGA6P6zYoXp160eMwP1JZ6zVIxqVutDfQSUC0pvMM5BWijBjHq6murpaq8TCrKy6W0tFhVeROAc5ooAG0xeyt0NLj3YR9QwwHosR/mxyBso8vs2DjaxVDoNnvaytPljjvuUChHaJOv8fWiiEkHQIf2onQZxY/GvQOgI8zTeGc2uLPGCnCB5woYI43no6mC/CIZRRKArZt3SNvuVlkwq0XK4eIZG+6X6vKIzJ7erH0ODsJ1D+q2wsIS6QG8++KDVuxnP2WS26xSTvz4ZVimE4A7BXw98EWwzy2Ai2z5WafA1jNge0CSTIDKz2D/VusYeBftA7yrk+aW2VKMhA5TKaMDANPYfxG4Ro92d0nHvh2I74ZEJ6WvPrwj8K6AUnZggp+Sc/+Mld0e/ACKLwISVNjx2iZ8NS7SRgHpAMEKmi3l3f72GIB9TEoRGLEEKtD9uEii7fjsBPXiaH8nxgw4u3+3VM+cI5HKKmWIiUyfE7V7ulHjWu9lqtkDow/gXfaVzKnG4YJ3R5vizsS4y2YcZ7y6THWTySkc8e1eLeVdulh37vHP+u6PPKc0JXjnbskGc+5ssBpDDS6FBCka6wvBvkwWUBPTTRMvmHhjdmB/xmgjZNGCWHTR1lmIfYA4ATX4Rm77XMihh6Q4305A0YRvdyoOJDzgKQpy5myTJx8+kGhg6N56KZ7ebiV6SGZ8MJkfzITw2GRfMkkGXGPTmo5EEeYFioH6mRmX4413V4pRdiXjyZl5ptjDNXf2Zfp129g854zNRndNgChCTJOsgqeZZBvSxhdqO4EE7ETbmaQVxl1T7azp7a1MQ+ltk+3qyfC8SQjBpBwsTpvqvEz/jvXAcXVJthOVmP0jfXhz4jFHNl2vrK0K8BCLMDkv9mPbi0MI4XlNhjLJ3u49YY/XJE1x7AsFd9oYfngNYB1YzvunWcmMwS/+bNDayzzPvb7OfeQ0XyYFHusZ4OWhxnPHvDPKu3958n0am+6W41+QjpESjV1H99efv/kOVeQxfdALUM9VFA1IbG+RbFzbJCOL6uTURU8qlPvP9e/Uc6jOu+6U3yQTVfArRY13Zyv2PJV37myz7rk67mkCeHcQ11lwamCBwAKBBQILHPUWmFULeEfZHIEaQBpvIgjI9O1dQZh1X2HcT5ktlhCNQCyM54GUcB9coHG96uuqpLGxXkqhCitEfCvr/gZ5ZRXOWeCPiT5jgG4Q12lcO6bEIKkLM9Mq6kah/htHAoRxqKHKEOtqxamnyW2/uc2KaaeZZBlXf1T7ZYtjY2P4GbEyzKo6kMAR/dJ3Vpu2HmtWWlt5NxaFtgcEL4xss8N9AwiZ1g3lHZKsNTfga0TEP0OGUqr36FIZBUgsLwcwgBJwcGBYPvcX3If4LJPgHZR3ebX5MtEB2OYEePZ9m/MeLl0XvRg3M/fWlUWk9M1OeEcVlFNN53OQR001pxGO4KCgChzDZhyJ9gDeFQLeHQ/lnf/kFM6R9gLeTWCDV5cXyHjvqLTv3QhdWv9RAe+OoEUnd6Wgjtej/blLX1DgRszMwIB3Y93j0jfaI/kTw4B3EdkfhpimY4cUtbZLKZPsIsFGfM+zuJht+MfkKwWIHegSjyY/A8MtXb98cKtcRMZXdwAAIABJREFU0WMA7w7xTjgc8O5oVNwxsywLkzd4FWZnZfGrEMwI745gzDsnlMw2t8MC7xwQgeDC6bpJaPWZt0cRjNbKoLRuU5N85ZaxZBw4y+Vzk0T7+GLiUWwYYhRlRsHG7LFJt1icxkygVMWZuGImYYTJXsqWLffErRID+CHMSPkCJJ3CyY/yCW1TdRcuGbfVgLNUtUdlIQtdbl+5mXCt7YBCyzFVfhfDgu8nc7+yHeNTVR2Alonvx36/89Fmta/CK0AjqtBMUggTk9AZq23SANIBokwjzQadrMlacdHSzTvDelhAbkATcJjkG2wn615KN+ZMa+wBxjy/OLPnTMUdizOOoI4LqkOnAjKtnZ1PZNqTrOf1BZ4Zh52wIvr0ypT4c1TeEdpdPG+tbO5tkZe7WuSM6Vu019V75kt98bBceewf9ZzYtlKJvYiAx9NiUrh0UBJwtWFWWZ7D82fUYF8B6DF7LdtkO8uan9JrK2u22Ux7hHujsEryz2AW4qAEFggsEFggsEBggdefBebWMYC+YjWALiseHSFZCIQowayO/AcQlsdYcni/H0Wg+yhcX4HkpBh1+TO9oV4aaiqR/DMkVfjNxAGRslJkmKXGBxkp8b7NGHkxQJIJKt+oPoPyrhBKOCa6GEMmWqvgOZ6BTLLDw2NQQJXKqStOlV//+lbNZBthfDuQuBhgHZNi5DMLKt6rxwDzmMRiAuody8WXn9x1WjoPjX9H9SAeTzAuH3/bUC82Ni7jg4PSVF8jM6c1wfUXUcoGBxC2G54Lo2PS0NgolYjXHc6PSDeC8f/rI5YnjZ/iC95RcViXrzG86FYbgg0zxfMKVYSlDIkYqkpKZGDR8VJRNl0K8/h5ghlJfSSD8DPwI16n0F+MvcM0rlHsy2g8X2ZXTpfSOmTHZXKMKZTxQSjvcM0UqPJuP5R3u6C8GwngnduWUOiF4MKdgKu3iXk3Ee2SMsQrNPAugUQf8Va4qOP1IVQ9IxXeISZhuA6Bczrx+Y0e93CT5Y8+zlICeJfNQjk+7xfeMRkCky24f7u7M1CLIKnmXe8WumqmOzdbWzlOJW11M6bEOR+V2Rcv86znpZrL1L+BZk6l3quhvPMzbpMw45DAO5Nt1gtswGAEGO44dF7JGoxbbTLWVxpjO91BCe++/N7ZCsYI4+hu+bP7ulMSG/D4Dz85Jh/9TiQJ8zSj6M/2A/gUygRVb5mUy06w4AVQPI4xltwrO5vkEz9MpCS44Hgf/naDLFwEQOl0H860sbIBw0xgq2pQXTNNIgZ2Y5I1uBNAmIQWvseVbsxTBXxe33iaY2nWh6Czs7dMntxcm4SQHNakuHEHY99sLzpu8GTPn/EcN2xtSIHTOY0rm32dzzv3gPtvXoMm2+waZPS24885f+cjnl3yrZZ/2MJMjVWh2U1Q7DWgzY1yLzkEO5PsBNxwEKZa4+NpcfXlO9usaw4BvMu2CYPnAwsEFggsEFjgtWyBeYB3CY1fx/dduphZSrV8COyYCbYA4K4SWSArqyqhhotKT1+P9CMLK+uV4P25Hu6xs1sQ2w5qu3AYKrVqeAEUIQslEioQimhSWrw/xxXe4T0f7SWgwssDICxCIH/GphsdHYXabtxSyYULJVJUIr19/RKJFMny5VDe3fprjIXtMKQ9xkrlHLJz5hdYmWUn8JjZQgnk6HpLUMj6Ibrl2u/rhHoEK3Gcx9h+6iqMx8xeS/dbJrSoLi9B8s4i6dzfJgMD/YCBE1JaXonYe7UAeDWyr71DvvPkC76XexK8M/c05v7NtJRBeadggu5/doD+qipkmS3H/Q5so/CuhK7JVkiWpBRJ49dxLTPEevM9iyNV0a28o7iB6irG3UsNcXOoRzQxCqg8Ajhc0yxNBxHzThNWQI1aARUplXed25+QMbjNhpEIJSjOJCS8t7eUd054xxv+EPZuggpawrv9e7GNB1EV+x+P4TuOH8ZDVClwWuWdl61DpbhGAMYv/+J3XxNL8brJNpvJ3ZSAruWGTyUXxO2+yeeNos3PqjmBH+szjlv3rb/yc2pKnZqTz5SiM/DB1S5eoM3daLp4dek694Jm2WLepVPG5TJBA0TNOX7GfUjhnck266We4Zs83BAZj86ZedU5PwPgrrvsJSsTrR0zLlnHBYNMLDkq+lgIwhijrbZpW4rCic8pEPzSGrnmhmVJcEcF2pZfViBL1i6JISOmYRO+bJ4JpDnmT8DoVByybUKzX30+hnG2AtzhxdIJpDyAi3G7PBhFoIk7aGIKpptjMh5hX70vM0xaG/dZUwF4bCMXUIm6bmUnmzCKyiSYNWMz9vbap6ZOtv6d8/SC1XYfhLdjw0j8cQ2y59pZgSeNyzmedPA4l/FkWDmNeYc3XhnxyDyd24offO3iOrwolEk0ndusB4gM3GYP3uxBC4EFAgsEFggscPRaYHYN7kdB6zTTI1VpULoU4HFZQSF+8qUUoK0RKpcqAIhRALb2ni5pQ9bVcQCzhsoyaUFSiZb6OiSSgCNrIopEEFDAIWB/MeLfMaEqvWwLNPsp7gwBByfoPkuXVhzPx/E8KN0Yty46RldZADwo8sJ5BVDTxQDvIrJy5Rvkrjv/gDag4GMcegV/1OfFca4F7+KAbIxpx8QXhIH0Kw2jPl1p1VlXM9oyEy7/jiHDLesk0C/EIOiDkK57f4eq+sqhaOvv7bbcbDlOjh0KwTK47rV37JefPrfN92J6wjucHa4GhkRYHA2oz4QVNRh7H2CbK7i+dsT7NP7YORqqq5DIowL1kXDDUt41wzb84pKxxkwhzFMc63usR2dFSjTpKolEFVyHpNslR0sY5IyrNvUZ0G12NBoGCGXCiqlnm+2F8o5us1XledI70iH7Wp+XEK6T0sIDMb+nPsrX+pncxASyJiMy475bbrOjXVHpG4/L2AT2sCbBEOlFrMmR3T1S0DUoVXnY32PwKMqvAshDPEImb+mfkIb6QkD2mAwzsYujhMpst9kBx3H7OrriGz94TRjydQHvssWJc8I7Z4y7g1khBXjXfcJS+a1eI+23/XRKzTkVcVT4tX/mem3HDdAM6POjYHMOJBflXfdN38sJYmabcKMjay0BZzqXYAP6Dgu84yA9YMMBF9JxuLPO1wQUJkA/lXKasAEZZ5Mx49iOU3Hl0aZmqUWSBxYCOCaGYIw0qsz+/Vc9csKCcnXPJdijeyjdbC+9cY8sW1Avf/oqXoQA1xTc8f0ok+oum+GdzzugEKFZuDCubpwsH72oBO6qiBPAmG1++s0AhjwBVwbllcbdQ1KKTS8vlG/dXiC72seFqjtmuJ3ZWHjATn3VuF9xuQ+b+TmBVzr4dYhAU0aT6ze4qe61BGUf/o8Z8sfVe+VH/zAraWdnVt2UNrON82CftzvjHrvpjiXy1V/sUHXodVetV9deT6Wn26bZxpDLvuRrHOHdUVaiD1nZo1P2c5q9FcC7o2zxguEEFggsEFggsMAhtcCcWsSjYlw63JRSxU54V4HYX9MB5RoqoEQDKCtF9tgowN04FGsjUBa190KVht/T4WraAEVebUUFFG50fx2VkQnG7y2U8vp6GQMwY5iqAsSLC0MdFkX7MQCyOABcCLHb+KNgTRV/zF0LVAP4wYyzHFMhANXpp58hq+65RyJwvS0EUCsEwStg2kziRsI5wDpVCuI5qvsY946x8/JRPx99MrMsY/lRbadZbfGTj/oElXH0lYd6dI9t3bNP+nq6ydIAA5G6CzCQ9wlhJtwA7GMsvlG49962xf99TTp4p0kreN/hSJqqjMrF2hRCcKxDByBEZXUVYgGWSQJrMrRohlRC4UioeaCxQ7o9jpLGTMID3oybLKe8J+c+mEI2XOesEI+N8G44NpzMNjsBRSjDPZZbhvVdGPMuhj1VA3g33LtftuzawQ0kleUAjSng0XeTr5OKhK/cy1SCEuTT19VW3sU7pX84KsPI7BwdY/x4qupqpXton+Tt3i+RzkGcgbWOUgSAa7uqAkrUUlWi8nWAr0MahtNZzLK5j6NO4DZ7iLdUJrdZA33cIMzpPmuGo9lOEZ+Az7H4dZVN1rNVdlTqmf74HAIg5DTjtqfaJfTAD/UcJ+TiYwI6FvZhVIHGldaPgs05EL8x75zgkPH0DqZQhWjG7lQ8OhWKzrkZOx42eMfJON/0HOoik+0zNRlAsbquxodB/acQ4i3Fdug3tY9iiXVZsfMI95jZ1AC/FLDjB5Rkq+MF29CvpTrEDRS+2ZukKszWZrqN4WVfZ900Y9HECSZBgqlvJwxRJSDLoQKZ2TZ1Jjjpda49Z2d8O90zzERvJzGJxkp0fZN2Ptj5pFufNPadZDsFjYxJY42L2WxTwN1U19/Yx5zvBbxybTtbfa++crGPe19lGrt7/WnHIOZdtisqeD6wQGCBwAKBBV7DFphXW2aBO3zQZeZYuqY2VJTJvGbEsSuJaKb3COjYEOLChQA1CkoqZQ8SPBBmzWiqB6goBdxDwrKxUbQxITEq4wCU8gGYRugmCxKXj8QUVMiNA+zF+NkcUCQPSiqI4BTaHQhQxyfDCstiaL8A/a1cuVJW/fkefIAPwT00BIDH+HsYK4CfqutUIQfHXBwktAszbS3vgxmnTzPcIpofM9zyh6laCebwgZ/1w1DUUenHJBp93f2yefMmqO56pAyuqASC0fGolJSUaj9dPT24pyqR216BK5/PQnhHlV2c8I0yRIw7DLATh2rIF3Myn09MfJFYv1TWNktZVQOUd/kyvLAF8K4W8I4Ai0AEkCTBZGUuahGC8gvxxSBf8jnyo7Uab+oYcgiuk7p57GSBOlzMXYtTgehnHgUyCqA7gn1aVUTl3XR8hrJi3jGDci5lBPAujr1VbMe829u5SZOzFEX4WWcqrr8UNuBchV4HCSlzmchB1eU68Jp2rg03Mt1dCcS5PwnzmJCPathOGemPAuDBcyjKtYOdwk0y3rFHZO82megfkTEo7kpHt+GlAecg67NAmeupUsXZISSrCCncP1Dig7gebFVrAO8OanEnn+wH3qWLlXaIh5JU2vnN+Jqu/yR0dCWOyDTeQ6q8c/SbAu8cirmp2M6o7NzuytnaMnM7JDHvjNssO/Xzgd4vbHDWc7br/pv92q8PeOnXqTPbqrsovDKZRd0uq6aNTGNLN4YM8+Z4GAXMMyGGY9xZ3UWzLWgm+OKCfVSqhSGLTtopHVgx8/IaZzbYY8brVS/d+mWxr64fsvZe86XjtHUmG2FiE+NGPQmOZdqP2ezpfj7bfNPsG3WhQNIQZshN7oEM+ze5D7zac47JPR43DMu2Zpnad193zrbS2S3bOjv3Q7p975yDa08GyrtcN2xQP7BAYIHAAoEFXksWmFddqrHi6FLKDK6lkXxpgjvsNLjTVsI9rRQsrIiqObi2JvIiABulUMWMAnyFpQWJKkoQdy4MKDYygoyvUIMVANyFywDucGMBJ1pNUqFZYPFvPIYA9fj8nhcpRF9QtCHpah4TZMD9NQaoxh/Gu4oBgETxEykollNPXaHwLg8QLoK+CPAK8NsEs8vHB3n+UCGHkSjAI9BTVR7dgQnvAPri8Si+1KT73ZiEAWsigAAhnMd+wnmIQ41s9S+98KJs3fKKlCLuXRli+MVRvxDJM3iz39fXJ3VwD/5/z231vbyEd6FiAESCO7IXevMhfl1iFI957wH7horw2OneR16DOHd6zHkfzV7jo0gIUiHlgKtx2Hpw0ULEI5wGyARDJghLOFZ+HnGfyMy/HED2gP6+J3dEK/KzFaEsknIozOJcCMMwb1Vq8RjnzGO5QzLGZhyZyEvCuyIkRJhKGR4FIMYwSrEMTFixtxfJCeNjCAFpZV7OvVBCxnO91jT31o7MGdyDXAuujSl0cSa4I2AGeCN4DbEe9jmUdwODURkcHAIsJ7zDuYB3jHk32LYLXwoMAYaWSD5UsSGeA5Cu3rfua4TXFsA4ryeqcRP4vMnrjDCP4FwB+lgiUN4d6k3gB965FWyHegymPT+x6fz0nQ1WebWRK7zLGPPuyg+lxNzLpnzzMyfWMSAwV3iXrX+qCBNffXfWYcRWL0bAWst9dVLxgm/ZIFNuX65kHV+yQia44AYfWVx2fXXqF2ZkaiwbwOG5mYCXaTsbeHKPYSptZoNBfuK7pdlDXtlkPWP05TpPt/2c/WcASZNAq5e9prLPs53D8WUCrb42pqNSNnt5AUKvMaTr9xDu30B5l+viBvUDCwQWCCwQWOC1ZIHjmqDiAtgKwcOoBIq4+soSdZetAFgKT4xBdYcMspXlcFErBHxLSM/gCD4Lh6BIK5F6JKdgfLw8vO+OAd4h4hxCkRVJMWLkjUPZFgdAo4KOyjhmeR2FW1wsDCVeBMANiSkI7xDbCTAOjnGIdzcBqEZ4R1XfOOPRFQHeLV8hf77nbn7Ml5KiAoV9hHf8DM9CcFcAOEJAGAYgILRjpDtNjavIEO6xdJEFuGJsuwQgZCFOZjILjAzKKCsNRj7m14m4d8+tXy/9AAVlmMcElHeUJEYQx68Earzm5mb57uoNvpfXuM0qoOO9CeBBSiGEgJ019p0p9OxAOB6CPoV8rjh4VdVlcJvFF7MK7+Y54J07OQXhCBVPTgWU76EfZRUBfNShmdCn1lZvWaIJqxC2ERYh2/AE9sdokUTh4ROOMRkJVJxFmYEe4d04UiA3AYRWN7RIoa28y9UI4wDBXOcCXAmEd637AZ+QBThSfLAuXv5HUsjrEdVHGNfxqClWfDvLdZYAz0BJ2AvKu6GBqEwMdYMtDANT8rkSuB3DjXZvB14jhiXOfB97eqDXQ3IWuOBzgqEIXhEY646XDtYrxC8NihlLc0CGdu+RkX1dEo4j2c78RuS5QGgAClqG43L5V79/1Fgl00BeFzHvDKDSOHRIAsHS1l0oTTXWBXmo/+5e96i6hSbdZuFKSzfYXPrjuEycPLrEZjuX9U2//Dslnhxi7nnNMaW+U2XniNHHOZiSy3jS2dQ5zlzWw4w1E/A7ZPDOCcJyuUy9wIHf1z8v8JIJSGWDJn77dc7PL7jgOZlslG5s2cAL281kw3TP+R13LhDJz1g99oZR1NHV9877T5BP/rBVkz8w8ce9390s2bISa5OZIJyXjdxraNbGHM+0F7JBT+e9Yq57yk/bXm3mYvts15zX3nDb113H73WXDhTa10egvMvlxTOoG1ggsEBggcACrzULnLvsRACPqABVSSUETrWQDVUUwvUVLq5jI0OqnKuoqJKiknIZRmy4ru4e/F0ilZWVUlwITAa1XAE/jENyNATYFQOIK66rl7xyuGpqnDvGlrMAWpRtxseh0MtX5VsCPrR0Z9WUtHYMuwTgHM8ZGQE4hAKK8O7+VX/WBBURnFcIOJcP1V8YCjwCHcamy4dyjoCQAM96+ybI49NEfgR3QHdQ0Y0hZh1wDpJrIPwJCQBAQAwf8KOMhYfHESTp2LNzu2x9eaPEGb8PGWeZwKKyrFhq/z975wEoSVWm7a9zvDlOTsAMQxoyYnZFFnVRcQ24ZhcW0TWguwbU5XcNm3TVXxDD/mZ0FwmCsiCK65pYREHSMAPD5Lk5d47/+56q01NdU91dfe8Qhq0j17m3u+rUqe+c6q5++v2+F26zNLf4h5//wfUU12reQW2nmh3eNelJKYuYrWITy3X19Cp4J6hvndp0FNJmewA0GD87oCLwIjSCWu1p0xhHnLtK/60PTKDA8wW7CSLvKI8638z2gZpOwTuUEmrWCgUYqWCT3u4e6R3aIOGoWdJnkXFj+jnh3dTUPoDuLGqRt1c7b5GHVbspmI5/c08peMeUWcA7dZ1DXefrQfp7HFdpQbKFcSlM43UhNyMZxC1PExKuWrzO+Pbvg/q1IJmeLknv2ibLgwlc/zGjTrqlhfFaE4ahTraSlsceuE9CcMTuxmtCOIb95kbFv3pYooMw1QFAvODDntvsUtbXIfs2U95ZzRAO60FbdFaDd0swrFjMeO3pulqx1qgvp/Reu+PuYsZxuPexu/ja+28L3hWgvLOnoTZKS13sibQDohZ7DO7nFna0gilu+moFNtiHW/jZatytoJwbcLME9Vxtfbgcp67PRxfh1306KLf/+lE1qwa426tqCLKGYTBoqyfiFkpa49EIHDVb027XmBv42mwbvQZaHc9NXBsBw2ZQTh/XzXlYx9gK9DU6L/s1YW7nwbtWC8B73ouAFwEvAl4EjuQIvP7cl0sAqX1JpF52wtUx4ctLuIradIUs0tnSki0ixRTgLhRNSCaTlWwmLb34MN0H44QA3GXLgFx+qJ0CULJBvycVpsR2dSN1NgFXWcPsoYw+mOZaRrpctojtoWQjvIM0DyXoUCeMAA+NII5vx4Rp2VwR8C4KeHe6/PS225RCLwxoF0aKLeGdjwo7gD4/FH4h1NRTNe9404cOWF+PP35sy/6QQKfgHY0pQjiGH9CujGMzbZbjywAUsuj9sqEhpDj6Zet998jEgf2AmnlVz68XRfLnpqdl3dp18r4f3O56uq/7uw9C7WO4Z6pmT5vV9xpMpVXWvOY2gKdVgj7rl69mF909HdLRAVAFeKfcZhNdOH9uqGEW4QdVaE/VGmlESwRtBHAOJ+gyuj4YCPqhliuHjfTMIIz52EqqpnZ7rZgvIz0TtepQp3HZik0Si1Gp1V7LA177qDLFbj5IUQnvpmf2A1ZnwIifOHjXeNS8GY9CdYralIBoSiX7uLRmabOcKyomEwDoSMH3lSWdn1Xwbi6H1xoW3lSpsTGVNpsbeRivQ0i+71gpmYn7ZEUohOs+IemKJQ0ZpjZU6EJDKxNjj8pdWx+W47ecKqee/iz0H5F7vvdVGcPZxgcGZbB/OT7bXfW4nPXh7vRpobxjUJRpxP/cc7jj07y/o2EZPTQsygTjEXx4fyKaeUzroZjG27A5bK+3bbrfE3Eu9mOceXLNSMTp8G3BO6e02VYwwXrQVts6Pa8fcwudmvXxeMe/0VjbOe5Sxt8IEjYbl5vnOH7rdvzb7XtQg/NRNeLgjEtV3Sf+fZ1cfeNOGR+fU5F62wWbUefugYOOvXb1e6t11E68refW7n56e+u9UCOlotsxO8GwxY7LzX5Oa8btWJ36b2dfh2vaS5t1M2neNl4EvAh4EfAicKRG4C2veKNEAOs6oNBKVHMSLS0g3TArOaju5tL4QA3IBQmLVADn8jCliKKe3ADrrkXhyFnMKudWXWuuyvpwAG4+QBAfjB5KpFUAeFTeUQFXrpRQY64gQQAxP4Ab3V5pIkE3WCrlWLcOCETV4MtBDRVB7bnTTj1FKe9o/0mwFgKQ4w+VdgR0rG9H6Md/Ce+otMITKn2R8I73hxU8VigWkbYLswp82A8FMEaYYYQjMYCVsMzAPTebyUBhh1p/QwNSBkh4dOtDygEzCSUhzTj27N4lz3/e8+StV1/jeqpv+NwnpLwfnx8t9411hhWEeQB1gjTZagqwjfyNdfAS+JumFg5umT3dISghETuch4J3yZVmzTumzfLcaU7BVFlrzTE9ZKIl/rRfF871SbfcEODOB3CrTBgcTrDl/sYGoWxEgoWwZLvs6cKNO/AXzfUQPAg2mVpbKNJFuSLJJA0r8Ll/ETXvUujDhzXL6QwAxhLeTRzYIwUfrpHE4tJmsYq5HFTmNK8LezOuFpUsrJ4i+uatrBXMHXyMOdqdgPPz6K8EReBBiGpsE8R+h2NtOBlWcHSsewcoWp1QIw3g+qfHdaEEhatpWFGCYUUQazNvGlZk9m2TYjqLl59Bic/vkG5cqyV/vA7e+XoHUN87LwuPPSp77rtbgmdtludc8GbZcuYLpZCCCc2t35dbr7tJ5idnZe0xG+Wy71zncoU9uZs9beDdkxtG7+hPRAQWDe8aAYvFwodGH/qXAvR0ANsBCu0G3Xq+7R6nFahrt79mY2+nr2ZzwWMsJZUWfWu1HVNkL/nX3TVod+oJq+T/vr1TzjrjfkC9DuXeeojirp35aXbOzebNbazcbmdfh42O7XTttLqeWq0hHrvdcbYTY+u2bo9jB4Z6TeFxD94tNvjefl4EvAh4EfAicCRE4PUXvEXiUMB0QBETL6clWphT8C4LxdgM4F0GqroiPtQXAOCYhDrc3yPdMdS/Sy+gXlVJupOdEkc6aQW0TBlUsB4dHGiDSGUrMY2VTrN4P6XyjW60FR/USdiGGXSEdzSUAGtTKjpVxw7urzSsKMD9M4J+Tz3lFLntPwnvyurL/4iCd6iZB2Cn1HWgfgH8qN/ZhwJYZkotICENBEqo1VeA+k85gSY6oOjrwk9CKgR+gIBpAII0zrWYBcBLxFQtv9z8nDyMFDwfjjszOQkX2ll53vOfK2//ynddT+s1H3gjBHKdCsapGnas0WXN9gTk8aFOV3UOMMn6OabJEbp7otLZAdyCFOJ6eMdi/4REzcAc0xehzFOOny4P6PpsF7Mhx2vgpnZbII/6h6WQFBKta/pxjVWxBiIwcWOBxmLsoDovlI0C/pQl4ytIrGtYli1fHLzj+AmpjXtcwGfCu30wuIOSNdCxOMMKQrUEVJWpCoC2A7yL4cLy0wmagB0tgfRpKkmtKbNxmrbguUNr4FHhRnfiDPZDvUmo8nJVmklwbVAZqeeEF6UTCLbOGK837tNs7VngHQxGosGkBPG6M58fk4VMEXXv5pHunMEo/DLjH5Lp1G7x735MolD/hrtxrR4YkQQMbID08UqFdYOaj2w+XMfToxOy68FtsmtiSt780Q/KxtPPks6+odoAv//3H5EHf347Uv0T8ok73Ke9t7smD+f2Hrw7nNH0+npcI9A2vHMLRKyjdvOh3r5Nq7+dotJqbM3SCZeS/uvm/PR49baNoIwbGMO+2jmm0/aPR3zVq7p5og6ARhtS2FNkuYdS2132CL4NxRs8wR1dhK19WftudEXYY2ofw1JVcc2uxFbxdDtfzfppdD6t+l7s805j0TFwiqWeo0Zr234NOPztpc0+ri9gO0RaAAAgAElEQVT3XudeBLwIeBHwIvAkR+DVr7xYovgQnUQaY6ywIOH8HMwrUpIBnEulM5KBYk0JwqD06gDYGkQKqR+psgswdYigUPxAXz+cWeOAbUXUrypCNUOBTUJCnZ34KE/nR0Nlg+J2CuCVoPqhDq8KyEBnWMI3KunI2/h4GdCurNxmUYce8O60U08HvLsFT8LAQsE7pMkifc6vXGZNcEcFksnsFL5T6bR4Huo6lOxDGi5OAGOIIvW3s6sParsYFHhRNV4aauBwgIkVSQPYVVEXr4o6W52JqIzt3ys7HnlEpiYmZWhwUE466ST566u/6nrGPnHyBjn+hS8CcEBQaELBIvsEdWw6k7KR+Ixci5vaGFsX0pWZNutDuqiRNjsM5R1niCmHqOyvlE2mta26cTXq+Rkd8YcHbh+WuT7pdjZUKkGOheCxnabPx51yj07KpYWSBOLQiLL+HMLAeniVAM0ToCjFAskD7nV1DMjw0BqsE9bVa78VAaGqWExBAFlV8273A1JAOrq/C+f5lGy8WHtMFaQGb7yQ+BjnhM8T9s60GD3VlJxLbuc0J4YJhaG45Ppkv6wrCDwJwwqVNpv3IW0WKeZV/MCUZG5+RLJ7xyUEoNfdjdeLfdhPuQpjrYOFBuB0TYZX2Ltfdtz/iGwfTUnH5ufJpR/6a1m2alndeLf/5BbZduuNMvrAvfI3/7P9KTkT9kF58O6ImCZvkIxAW/CONe90WyzsagUSWk3L4QJ01uMsts9WfTSDGK2ec6NuWyroc7u/Ps9WUMZp7rAP7lEhYcc3SwBzV33vZPn4t3fVqe2+84GobDx5m8hMRIo5vBm5Tcnl8ZoBLae12mh9WW/WnACkNQZ8vhUYtI/Nvn+rdd7O8+2u33YgoAOErdVnbBRfp3Xi8rr34F07E+9t60XAi4AXAS8CR1oEXvnqd6qad3Gks0aKCxLMzkIhhjTS1CzUaClkHRSQoRBBPbhB6aPrLCBcCuCOMK6b5glJPAYFW76YBwABDEM9O18yDlEPgB4+pJcBTuj/6gesozIJfq+GhQQBCurWBQDggkyXhRSPALCEHMEylFJU30WRNnvGGWfJT2+9lXTNSJuFCQYdZn2sdcf6d8yEhLqIhhaq1p1S4tHQIoJtwjCpAExAjbtYvAuKtR5Jwnwjh/pyfsA71svjOEo4F6bqllATL7MwK+V8FgX0MxBQVeWRbdvlke3b5TnPeS7SVTvlsqvcF7x/w6aV8rZXniMLJYyjYiiFarcqSQIMchOOD49amQeViL2AS2k8SMdZSzskbRbgNKTMO6ikIkCZMjuj0skEL75eyv6Mm0UFUAhZbFTwsC9cJzrJcfLHHXSzRKt+P1+XCf0s9QTbGD/TZyPphOSSKamGkkiTpmHFrCRXJ6S/81gA4sXBNqpPVYNaMzczIRP7d9KSQYJJ1oF7shq9l43rA1cIBmH8baDydj7gLGH8WJc+gLcqwRvhHdep6RCs4d18AfCuhPmoGp/tq6OA/eNTUg5hjofxBcA2XI+sK0hjGqjtqj194hsKyMitP5fd9z0sgXXr5C1Xfl56ooNwsq6/1tjfQz+5Vv77e/8mH7z+ziWcyBO369MG3rHu3PT3nWsN0IE2+qzTVVSbbcfnC+v+RIbPO66u9hqhUXjnzxrOitrnTBQyRf07a2u1n3Vc1rHZH7ePu/e1r6s7VqvjcH/dZ6vzt26rz6XVPsrh11KvjvUHp6/6gorl2vNPMuKOunx0lG3W7Odl37YteOdU80536AQEWn1gbwQGmp1Qqz6d9l3sPrqvxSq2WsGxdsbVzraN4mfv43D02WKulNpueEG23bNRXv+POfn9/QfrWB5U28F5bNZ0mrJD4Wbvc63iq96N8OP2vbLRtm4fX2p8293fzbktBewt9lpyAzYbrBsP3j1xNyrekbwIeBHwIuBF4ImPwAWvvwxqs6xEAOmiZThjAt4VF6aRNjopuTRq/1aKMjjQL2tXL0OduyieS0l6Zkbi+D3ZBSgEUEYziRK2KwBaSAKF6DvxQT2G9Db8mYMZBCrUwV0SchnCDYAmVQGPqYz4Ya07pbrDvgWYV9D4lWgnj/phMYCpM888S372k5/gGBX0QXhHOIeUWYC3MJR4hHd+pBb6qOAi9KIbLR73+ekoiwpayPgLwT2UirtwCOVPUL+PJdRB7ySB1F4CDEJDgkUyMBpoIKtXcqiBV84X8OXuFH7GZMPRGxU0vPjv/9b1JBHeXXDxq6QyWwI7awDLOP5+QMQZjJ+mFS1a85p3rfZ+Ap+nClDd91qFFjSCgFyqpZLLNk7WSlvMfi5PNwd5ZhZKvO4oa96tXFTNOx5qAXJRgucusKNCcVomHvq95OHk7IcT6pPWMA9Mi4/45mSmTGDcB3OaLLKHUzJnpts+7mOzwzsFkTmnuEZN5R0v+jTg3ULRqDdOeDc9Og3B7QK+NAB4RNosXz+6euFUG+2UiSl8NYDr5vdgD7lcTk563jPl/Hd8vOGpFFJzcu9Pb5UXvemvHvfTPRwHeFrAO4KhsWv/rWE8qn/y9jqI1Gxb3cnQv3yxBvBaubnW9vnwFXVQzc1+VidYfR50XV3+7stq52M9PyfnWDfH0TFoFSt9UOsY3OyjnGIvfZeKmdX9d83nr1ZdunW3dTo/PaZFwzu3UKAVkGgFYNw+3+o46pUJP24UbY22dboa9Pu+Xa3lNj7tHEsf3y1M0n3z31YAq13gord32g+P6RRZHppqu3d+5o+16NVq2z33fqlMd+Fmjd9eNnnptcbYelz7eTmNydqt23N0A8WazYV9TTSb43bmslU/bubZKR5O147erll6bKv16Cb2tlh58K7JdeA95UXAi4AXAS8CR3wEXvG6v4HiLKPUd2G4q5YB7/Iz45KZgUdjelY6ke65ce0qWT7QhxpVqL0F84YCwFYY9eQCUK+VoFijlgdluVDjDr8j3TSM1NoyUltTULLlYRIRgzFEAg6efAsvIf01D0DGxpRZKu6Yslpkei5q6BGmVZFOmwb0i8P04hlnPUN+dvvtJryjqy34H1NxUfcuhM8jITrP4rhGMTnAQCpz8BzTdVHuHzAlCHCH1N7OPvTvQ+oulXZwrcXY+wcGlPquBHBYBNGr0lADY/MDEgQACgklx8amAHPiCioGkLL71g+93fWcf//X98rWX1wtqzCeFfmShFJ5ma0YKZm+DlN5N890VzV0x+aLYxyojafgHtqhyruYqbxzMyyq8ai8g3LycVfeWT+IWMfW5GSbnoKhGhOlImRdtvZdZRt1r+Ad0rW74JS8fMUJcJvtAnRDrTk81o0024Cqodi6zS7ApRn79XYETMOK3aby7lAlWOve6rdIop4dl4iub+d+fyPeVNsZSjv9dwTXGZWak9Lph8qNrss0ezksjSmyWGtKBaqbZT0osIvnEZ1KZRJOs3CWnofrLF6H5pji7RuU6sgI4N2YlADd+pgWXmC6bVU6elciTR/uzwd2yDuvuVWekYzIhW96s5x5ybskhNeZRo1fFIzPZ2Tj6hWH5Qwf706eFvBOgyEFkKBKU86vcFmtOcBaHFdrrrT6edu/VIcVH9sudcCPbrJs1n4t+1Hxx30OgW7ahbbBsTRE1KDQCd7VgTsbHNSLo+Z2ax6H/apYUBFnObZyxjVBp2OsLPuz7yHzePb+rX0yJvaYaXhnjYeeI8I5+/78u1EMrRfA4wLvrAdoB4To/ZxgjdNVu5i+7f24BToNX53MJ5b6+ns4zmUxr2ytjtsM0jWYE21IceddJ8jffTcvt//6UbXl6tUD8uY/XSFXXGwULy3Oon4Cm1twt5jzs64pN6q+VgDQzRjcrl/21Si+1rg0WqONoFu7a7Ed0Ozm/NvZxhYrz7CineB523oR8CLgRcCLwJEWgde8+oOSzaehcAEMgdusr5JFDfs5Gd/1MMy6JmX9QI9souoOBeJZYy4EgMX7JLq3zkOFR4dYuroGo4BIcdSSg1rOj3/LSGVlkf0iwFwYtedicPBkWmsezpAFpNhW8DihCE0mCqgzx8dB5dC3H0o4qPAATpg2e/YzniW33vJjBahCgH1MxqSzbChI11io7ADvuFtVATzCO4wPCjnWMqv6I0iH9Unf4AoYVHRgGzhqgoGlU1D4of+VK1dhXHEF7yoAd1T/EXGUoEIkVGSNvpmZBelHXb8qVEoc/2v/+o2up3hkckq+++krZLDHL0mqDudZ789MJ23EtmBX6u9Eyuw0gAVPSfMWM9P0UOXdMsSFhgicP0O11LjZOnN9Jk/ghiqlklNJQMfzZ/01wl5dF49rhNCJsBbnrOr8MQ3Y6gTSxnjRVx7rLQPVV3d0QJYtW6PWRA4QbgFrpLcNeDcPtSgNUjpDVZnNjMnsrj1YU7BXWKTbrBkAFQM/jCWqSMGtpbrisQScbP2SkYVFKei4Fngtd6Nv1HpELA9fGq19nSGbifUtMYfd0SHJRRZwzQeklMU1CuVdfrYgC0gPz6LWZlU47wGZTWUkvWdGQjCS6e+A8o68xd8pXasA3/w5efjX/yW/vX9ETjrr2fK8V75WNj77uS0nnbU0+3qwno6A9rSAd1p5plVeS4m7E3hy058eg1Wx12q/GtDSkMwEa04qOQ3SWvVJODn2/nceAhL1fhretVK4+X72JWm2jXUc9pg1hXcNACT7azWPbcO7VrBHn4Tb7VoF3+3zzSBcq7FYv31zAh9u+3Y6TqtjO52fGzWWk7qr3dg368M+rlaAh+/3Zm27CswmzvvgUA3asauPXbxFPvaGHaibgBudVoYUhwOgWWOhbkbcLiRzO3tsWp1/o/7dzH+rdeNmntwcp1UIFttHq/G10a+nvGs1Sd7zXgS8CHgR8CJwJEfgzW+4QmbmkSYLgOcPoKh/AEX3Ae/mRnZKBfBuXXdS1g/1wjWVFbMAx1TaKxV0FcnkUEcNH8oJLMJQyXX2IiWvt0v8MJrIAe6hMwAzqOUA/MKAf9gFyrY81ElIUwUwIbhjfTqq3fIFADPlGuuHMo8KPABBqPuovPvPH/8I4BAps+A2ISjruE/AZ8JEqO+oklOWtrj3YTqtMVIo77BNOJZUqjv+S3AnAHip+SzSY8uyahWcRWFOwJp3rMbHunplQjuMj2IrpuNlswUAneV4Do67GOOrL4GAxGWbnZuV275ytfjTM+LLAj7ZS71BUeeHsq4ya3Gb5WPdgHeTgFEOvhKHwLtEEjEhEOTNTQMjCgXAUDYG8Oep32hGwWZ1O+W5MXicZ8I6ngeVd3yc27cL7rTBgpHSW0J+dwnwKNp90G02CwfauXRR+rvCQpNgpncnAIqbtdlUUZmt9MBdODM7LpPTW2GWUkAat1mKZ9HB5zkacPpgAzRXj7GWHdVqhvFEFO62Iaz7hSrrAs7CSRbXM8wiMlUq4QzjCTrQ+n1hSVUJQQnLDNXq4WuWeovsVAFZEvZZdd1WofSLBDpwhUZhVDEq8zD6gLm1FPM0rDDnZALmNqNTkl1YgLtsRfoKY9IzsF5KmYLsHnlU7k/vxzmtkFe8+vVy5jOfLZEEnHNdtO6uJzGF2cX49CZPO3inlHW2xlROe2u03WLAkwZmPIYTvLMfS4+nEbzTqrmags5MR3Uzr63go4Z3VmXhIbExIaId3jnFTO37P/eotGWttFtMDNnNYYV32rCiXRDiFGQ3H+jtEMcJErgBH24UV27H2Oh4tau/xYpqBYHUi66lj1ZxagQWW8XFzcK3btMCKPrwEhHsmxA6yZ56aVr27KHcWoQpssqQYhMMKXI2Q4pmfdrj0Gh+GsXLKS5u1w/7bHG+dcOxvv/arw0389fsXFuBsVbz2Gq92b+JbnVtu42rHler87eN34N3rSbUe96LgBcBLwJeBI7kCLz9Xf8k0zOTMjvHVMqChIMAAnCczU+NAipNyMrOhAwjNQ0kC6q8koJaBFxlptDSxROKsjLS7Tq6uqRneEjicNYMALoVoWLzB8NK1Vbm7wRzTJOlMQQK0TFNlko2pr6WAc8Ixph6S3hH5Z0PkM0fCstZZ50lt0F5F8C+QUCHMOCcMqTA/6jAC4Lo8V+aVqhi/AR5eL4ENZI/EJWO7j6kvQIeQKlXrRL+BCS9QEOKEjIw1sBwI6nGyLEQhLDuXhHwLgg14dzcHMZJhd5q3Aobf7/une6Vd4R3P7/lR6jRvxPZieOH1r3jcKC0oxNtNQVYpWrx4SeEx/LOMOXQtNmoUiDWN8Iigp2M+TDLwbDmIB9r19n1cK5uGGhQ7SVujCYIpFAXje6jNTjHOaL5A8BwQ9MLp/0YaPbFeHBfFWS13nmDXaDbbAHqyCRr3gHoQiWag+puHlCvN870a6PRhXhudlYZtdDx2N6ySJutAN7Fkkba7L6Zx7D2cyg3RWVkey2C9cz1bk+TxUqRDtR4TOFiobLVaGZcMMdAzDi7vBSrjBPAoYoTUsMV5MT5Ig5BXFu4MgHSiugnhuuCMWZcDlfjsczjqS4554gBjmvAQqB5fwcAYgSxn5DsPFLmUe8xh3nIlgGZAfBScwXJ7cdr0lQKQLKCvfNQ0K6UnY8+Kn985F4prkrK+Rd+QDZtPkl6MB9umwfv3EbK5Xa+j11Tq1tn36VVzTc7hKKCi8oyeyN4k+lJGfvUFXXKNTtks+/XCN5pkwam1FqbBmeN4J3e1p6G6yZUbuFdI1WdNqfgmK3buKlZ95SCd40MKxYDiuz7tIIM+rWybtLNPxYDHOwT3whKtErpbHVsN8dptQjtAMcNEGkWX6fnnOLbalx83hwbU2WL+U5ZdWFJOckODnZBabdWLr3wnoPQTh/Dzfj1sbGtqp8Xwc0d+m+YZupG+dYukGtnblut50bPuxlTI0BriZH61Qri2hm70zy7maN21phlrTSsO4n+vLRZNxedt40XAS8CXgS8CBypEfir93wKrrILMrcwA7aTA9KA4gVKsQLcMkuofbeyKyE9VBxBZac0bQreAcjhzbMETAC2hSzVoAwMD0tXfx8+pwOoQXkXANygci5L9RrBH/aj+o5F5/P4mzXmlLkEVHnKabYG75BOB8BXAZwIhCNy9tlny60/vgUf9KEWwnGD2CeMfYKAeIZbLSCdUp5RHkV4h+dQY06NKxiTrp5+CYWhygG8C8B9Fr4UCt7Nzy1AebdWepFGx/PhADkOuuvyb8KZ8fFJPOaTNYB8hIlTU9Pyhne/2fVUE9797KpPMsfYGB/uK6p0kNUNkM4XQ2DgsFslrHNhwqrhXRnnM7XmROnrjUgEqZ31jeCGN0VWIEPYxJsxo97gk9MIcThW6xgItjg2O9DjWAn7qLDTgSGEI5ikiouPOykJ7ftRZcc6f4wF96Gij+miWBMKWtFYhTXv8jXDiiDUYdlsDmmzWRns7VVuyHfccYfc8sNb5OjlG+SCN/051rtZascSyBTgHYF2h1nzbtfMNqy3giRhlNJuIzKk2q9gq0NHTSnEmcrbxHCP5axWobAD/EKmUUkB2mZKRMab6Btr3AfFKxV5aj4aqDbbHbjanqAOaxBKQKNRiUdwxzlAGnG8Q8KMP5yg0/kxKUwXBOI7NQfFCuckhy8PYIAzMi3+DNSEMVwfs3PSPzgoe7Y9Kvdtf0hyRw/KZR/9mvT2L3McYQEQlXULk0GqeQ9+CPHg3aImtPFObuCdqqfm1Cw17zS4q9WEs2xPR9rFqMac4J3VtMFpXDxWM+Udh2UHaG5C6hbesS/GQDdds88KGrWKsK6mIOvo2drodFjB0CMG3nH8SwUGTpOhAUG7gLAV8LAfa7Hbu4E2TrGxAzlu0wpgOiny3ECWZovcKb5uYmHZJhSZl9GxQVn+yv3qSDUX2R68aY924B4JNwPtKtL0mE14d+e2tbJx1aR0xHMqNaPWnOJo2de1irHVPLp5oXATZ/s8u5k/t9tY11m710uzmDW6tluNq9XzDmveU94tdaF5+3sR8CLgRcCLwFM5Aq+/+IOSArzLZ/GhGaYVpdyCpKEaqqRQbyqfkVXdHdIN+9UA0l0jdHoltIMyrQAIl6NjLCBSDClrA1DdddJVE6CPdfCYAhsEAGPdOII5Foynmo3wjjBPMQb8zbp32rCCnMLnR3ot7qyo5gtSeQe32R/ffDMtMRS8C6l6dzCqQN+8lSNYMYwvULGL/QHc+dFHlYYVSHXtH1qhnGujyS4cPwwo6JdsJicHDowqKDc8vEyppXiLwPNivTtIDBUAHB2fUH2tWrVGGVvMzS7IhZe6T5t9GO6W3/vnj8jK5culd9UwQF0MtewskIQMCQCvzomWj8WoxDNgn73V4B3UXDPrToCBRVQizCdWQIqpkYQfDjs+ZRch76H5w7TeVk2DOZ4vQRChK8Ec1YSNyCcVYISZ7F/HhfsTDPKxkAnvSjV4VwG8S+cIcZE2C+fku++6S775rW/KHTf9WF6y5RR57+c+I6uOPuqQwWaovAMwipvw7lGkd7KWXCdMXB6/BmdlXxRnk1LX5EE1nnFEKvh41gVcCwSfMWxXwnUE3auCfnFCvzoVX7OR8jw4B1ZoShjIGGuVJ/cHmFPzYmQ9MY2eAK2M654tAGOJONJmA7gWZ7IjkkK6cQluzPlCCsAN6xfqwOrIrKTH8DoEt9lkJ9yp4TYbh+v19HRO9o+MS66zLCefcY709Q9IEu6zkSiu+eE5vD6cIMnEAFg9nLFxXUfxmjW3Y7vMT48oKH/yi175+E3FYez5aZc22yw2VsjWqD7eYuAdj2mveachYbO6cY3gnd5HP98sxdV+vu3Au0ax0mYWyuDCrKHHbd3GbKkxbHSctmveOZ1gM4Cit1/EB3lHlVWjAC+lf7cXf7vn2WhMjfppB965HbN1u2bjaaVcawL0CO/uvO8Yee0/jMvn3r5MXn7+vXLRR4+XFf1hueKNDxqKOad14ATMuJ1lLLpvGl/c+LE5iQDelQu8KUBrN15uQN9iYmQ/Nycg2mq+3KxfN9dSO/0s9lpeTOxd7uPBu1YLxXvei4AXAS8CXgSO5Ahc+Kb34gPxBEwcZnF/lJYUUmizs5MSggqmFx+I1w32Sz8MKMJImQ3jgz6Kxam6dXmo43JUznV2SCLRgQ/YHUhR7YJKJqrgWyYLpR4gG1VxBGs0g6iwthz2K7PeHU0l9HNwmVV18HjLReiG+y5Vrw7KvdNPP0NuuOE68WM/1nYLUdlHtR3NLvi3gndMlcV/+J3wDkRMpexWACxWrF4rk5NzEuvoQn8wzUD/GRhtbH9kh6xbt07Wrz8K5fJYPQzjwvjKMEKoYDzsawJKO6r1mEoJHZRSY73mkte4nu4vvPHP5Xd33Smbjl8na086VmI9A1LZ3cJUgoyFabQZRIMptWyWFNpYVwDKrqBEACfyG06UWFdUmXYYAIxwhSDrSIJ3bsLJ+2yeox3wERpROUZwZKSHGqDOCpJa96/cZsuBGrxD1Til2ooh/mVA7U9/8pNy589ulxAcUVegruMV3/iOrDv22EM6zmaxdrDWY5DGqbTZXdulFMhjjtpX3rUetd7CTEltkA4dVunkYWjrDIAYxXbQr0LIQI9ojM0fx7WMzzIKwPGnWV1EgjquSes8MN72/aik5A/nIQZ4x99xfcOpmmDPH2Fdvrj4SlDmFsehhC2Kn2mzgHcLRezjH5bqgQOSGRuBocUCYKgB73yJHqlGejB2vPYg3XZhZF4ieN1gPcocXhOqgwuyrP+Zsvnsc2TVccfjpaoASL9N7r/hZhl5ZKuCdx/47i3uQ/skbvm/Ft41MoBYDHiyOsJq8GRV+C1/92WOU9xMeaf3sareGvVj7dwtvNOur0wRZtPAkLDOWiOwTkHYwGzC7pK7mBhyDIe15p1Om3UDCBa7TbuKITfHYSAWs91iIIybF55WY2n1fKNj2AEbt3NSvNkfbxdY2Y7jQ8G7YKT+jdv/rKKc88yj5LbPb5fi3KFSd8dTcIBroa4JuehTx8uesYLRlxuH2lbz7Ta+5naBMOpZ9M7h29suqWTC+NbbHL0TDGx3/bqZS/s2bYyfJiL+uDH+4ugA3rhxKRxarrT+CG77d7PW9TYuryUP3rUTVG9bLwJeBLwIeBE40iLwqlf9FZR3cwBaczID4LAAkBco58VfzMlgR4dsWrNahgHlgvyQDGhXyKWlAEUeUZsfz0d7uiVMp1mkxEagLIsB3tHUgmYPKu9P5dlqaAcjCuSt0ng1BDWOcqOlOYVydmVhfajnYEhBbRp4ikQBDc847Uy5/vofSADbRHAMAjyVQovaeMp1Fgo8ps6ynp4P9ewCgHsEfwR3MaTnDa1YLROTAJOAMd09fcqNdh51yx588CHZAHC36djN6uaU4I6NHJB178qAhQvzKaT+RmVgYJmqi8aUyAsvfa3rKf7wC8+W9Oh+WXHsGlm+5URJDKyQyr4D8I5AAFzwNZVSy025vdl8nazNFpQexDq//gSAoRhSlJsbKbge8FN2Q4InAqJW9fp0bb/21IcFmEpgelHfbo30QalZLGINYq4TMBOZ2LNX3nHZe2Xk/t/LBtR/fBQfL/7la1+WU884Q7nSWlsGdRRp3pLAMAjvpnb9UQp+gGAqUg9zI5TjseqVdmHUs6OfMZWx1g9cAGZQZYZlwky35bi5Zmg4o2sBMr5u6xE2OxkzZRv19AKAmJViL5S1HAvdkAFYcbxADHXvyqh1WYBaDm6zGRPe0W12AT/i65I8nJp9o2MSANBjpjThnQS6JYYalsEOmG0U8Hr18H4pz87LNOp1HpifkVkoH49dv0ae84a/kmPPeQkUv2n53a3fk19dd7PM7twtSThhf/Zu1Dw/Atr/KnjH+bDXu6PKzF6TjttZ681Z67012p77WFV2Vuil+3M6jtrP5jZrr3VXl+r72tcJFXGNmvW4Tgo2u2FFoxp31v6b1buzxsOeNss+9Bha1Q3kto8LvGPHbj/gNwND7Mdep8ttv40myyUkqL2JOynO7GNwC2ncvji5hWVuYmEHdhtY/UkAACAASURBVNZ4uo2vm+Poc3OIDWvSzWSS0gNVnADi3fjLY+WCD90nv7nqODnrRAA3q/LOqZ8Gc8bqLsGuGTn9LWuktzPSHghsNRdOc2xZC6WSX2J9eLOLZSW7b0iq9+ENejXGszzTWvnXLJ7mc4RoCqrFcAMza7pi8fit1m+r5y3nbZiIQNa/o1tKe4ISf/6kVLJhyWfwrXGAb+itgvQEPW+JlwfvnqCYe4fxIuBFwIuAF4EnJQLnveg1AFZV3BvlpAQoV0CNKX+lKNOjB6QPcO64Y46GmgUF+vHBO5+elzQ+KBPeVQHoklDlhTuSULkZdeeotAuz1h0AWgXbq/RZmlvAnEKr7pgiC80czCiYHov6dkirJbgrQ+2mSpnhPTgLoFcETUl2dMoZgCQ3Xn+dSq8N4zhBQDoyQda80/COajzFItivUu6hQD9gTE/vgHSg5l0Oqp7JqRnp7RuAYi0CKDcnDwHerV93lBx11DHYB+NVdfbKCiByLEWMK5uFMgmqwu7ufgXvCBpf/9evdz1P1336AzL+859Kx/JlElu9DkapKKyfm5XKPAZnLTGmi5jxHHhyqIHXqGl41wVwNHsU0mY7oyouXmME7EYJ7qJSBqgmYO7pPFo6B1fAPAFKTBpPxGFusm9c/vI975Q9990lq5Ix+fVkWi7/m/fJ+RdcICvXrqs7QA6F27hfFGnPhHfj+x6SAiBWCNfIUhtr4HFVaFiX8KM+YzUEGKdTiFmTOwGxJuvdFWB0YRhWGDfyqPcIc4ikD6mo1YiqiwdLF4A+H/aP4F+Ac8A+Pso6eCwvBCsadbS2G92AVW3MeUA2XN/pBIw+TKdc1sFD4/FoLFPGUi/BHGc2X5RwGseFynG+bIgvaFgRODAt4dxBeBdEqq0PNTjLMUQD9fIkPYtrHRAbXyhMje+VR7btlQ3L+uW0V7xFjv6Tl+E1KC93fesquecX/w3INykr1q6WS679edun9GTs8L8O3jHI7ZgvuN3eKT3WCsaaTa4d3jmlyVrVbb1NAF47yjvW3dOtrq6dg7utm5jpcetUWycA2kjxyHE8bvDOGvwWIERt6hYy2be1H4d/22u/6cecIJt9kTQaR6tXCmvfjeCefWzN+nQTM72/m22bndcS4Zwahh2ymvMU6p6Qq753svzTtQfkka8jxcJUyv3b9Q/JxI/WSl/3fgXvajAM+5WmklRct6yDh6oYUkFR4OWv9MslL18nV1z8B8lODanUWX9sTkpzsGkvoVAyABVbrV+neWgF1Gz7UG1XOhCXwm9Rw+G3+HZ5HxzX3lOS+Iv3KgVbXXMLdy33hgEYcJTzKOS8MyLRk6egTsSNhtv1a13vTnUQzcHxHHiM1OV489XjB8BTx3Jq7ayTVtfLIp/34N0iA+ft5kXAi4AXAS8CR0QEzjvn1arOWy6bkeWDfRJDfbv5uRnZ9uD9uGfqkeM3H4ui/VDXASoR7M1CmVfEB+oAgFHnAKBejDXmKLAzlHDhMGtwkUHBSZamEvi3CCUbIR3VbVTeUSlXQS05H1Nn0QoEhwB43LEI6pbO5fHBW6Szs1tOPe0UufGG6wEfACdwHKbJEuQFYZKhgSGhIRshnEq7BcTxI9012dGDdF7cm6Eu3wwUOnyuA0AytTAv27Ztl5UrVsnaNeuQ5ohUX1BDjrGC1DqCvAJAXQ61+noA/DrRTwkyp1QqLW96z5tdz+uNN3xeAv9zl5T8Cdw/Qj3Gkn/zttpsTPdFKmxlAViGLrM4UVXvjo33pmwWhuKDGiwJN9NO1BkcX3aiDA7hvg1ptl5jBGiUgDibjqZuY1KCq2wxjy/Ju4Zl2fJVcJoFdMJ893cbLrFve8Mb5dFf/5csS0blromUvPycF8qb3/EOOfHMM+sOkQGk4rqNQf2WmhqTkem9+DuL9dUqxaT1SONm7bpsnaIOCjqoTQ1jiDBMKwDBmVIKIOfz9WL54Ety1O3TxhbqKD6a7RWQ1Ipx4cJdEDhEywyWGHEerhlfRrLVJOrFZbAfDT7abCa8M+bAbDymIvOoo4nfomGkj4Pj5XH0wkJOwbsoXnMKuO7n1Ac8pOZPAOqPToEDpvBZDg/tOSBduI7LiaSkASJp/OLDdUO3Zh+umWImLdNbH5BwsUs2nfcy2fAn5+CzXVD+eNN3ZPdPfgp137gkTjhKLvrXH7Z5Qk/O5k8LePfkhM476hMdgSXXvGsGHNyAslbAwM3z6sXRErlG+zR7vPaC52IGnPpx+5iL7us2cVJaWb8gbKWechO/Zn00AVNaGTf84h7lMFv6JWzIAdWolPv9/Xtl6uYh2IlP41ugTqUyIwwr54ISO22vUrMFg81tvljvbmp2hQy8dJd88X0nyaWveAjfGMWVYUVpX1RiJ+LGszwn2Qf7JRDFW+CGWcC9zvp+3Zy/ff3g79DwhKS+uk5K1x6cjTp4Z50Xh/2bwmreEB8zKqnPHKX6j16BN9Gz9xlQ0B7vVuO3LhbbtjyHmbeuF984njCNxmrnMIJjublm2lmvja73Vudk2c+Dd+0E3NvWi4AXAS8CXgSOtAicA3iXgeIll0rJquXDEgd827t3t4yg5tSKFStk4zEbAa8SULrhQzLSabNQ3xWzCygknwMIQ+H5GDIBCNIA1AjlQvidNen4lh4A0GMrIIW2APVdmXAMYIyQjYYSkOwZIA+PKfUdlG9UuOUJ+nBL1tHZKacA3t1w3Q9gVoEvLQnvlNMsQCHUdjp11s8aeNTzUY2HWneseRcM4b4s3il9A6ztjZRXpO6lYVSRAPTKwKBjx44d0gWwd/RRRyMdF0ojSv7QqoB3HGsujxRhjKN/cBnOHxkDoDLpdEbe/J63up7iG77/zzK4f1TmcDLZDMCl1WlW8zbrrScfY+BMWOdLkopiTKx/x8dQj48PJJJh6R7s8OCd65nQG5KGcp7r7/e53sDvpDO6QtU3LADeMW22x4R3H3rbxfLgr34uXagBOZrCuugekL/92OVy3kvPU2vO3riWJ0ZHZGFyHy4C1HeLLx3eNT9VrhNAagXxeIMNMA5g1uGbAcjDeq4pFOxKOuf9Ov3TksX1QkdbVxbI1sHV4N0CVLIhXHdMh0d9O6a7+1PSCaVgutoFPMdrDpC+MmmBd36ZUy7AU3C/Tkt27yRMLTLSsQzA/qH90g0gX0KNvnTFgKpsCuBBuVrNwzl3fBSO0CU5/kUvkc2Ad35/RHbddoc8dNu/y8zMLklsWicXff7mtlfNk7GDB++ejKh7x1xUBA4LvFssBFgq8LJCATegsFGElgBIGgbdTZ9L2WaxsXNzTOtJOYFCsw/CNZ0ie+oJq+R3XxrFN05IyXz2gmw8apls/cYkvuYJqzcMgqQ9bz9eOndCYn7VTomvHweAGzi0/pplfNb+r//0ifLyZ29FTkZecr9ZKbkrUFiZSrjX7pI9f3GSdO5IS+Jb/LZoAgo8h37buTowhtCyCcncghuKzx28AQi+SiR50c565V0rMGU7LtVwFaQHFP6QrOub5xI9a95IybXPkZs5s61/KvuYkpu7p09yn8L3bri34Pgjf8YYwfmqkfpRj7fZMVuNpwnwbTUNHrxrFSHveS8CXgS8CHgROJIjcPbzXg6oVpAClHerAe98AGlboWCh8mzD0cfIilWroeyKAor5JMLP+ixun0cJDNTJS0LxlQDsC9B4gkmwAHhMS41QfYegEKgpFRsUNUUAMaVsI7wj8IDqrgJAUGX9OqbCmo6xdIYt0PUVsCyeTMqWLScpeIcPs3C7JbwjmOA+Rqou1X6EhBwDlXx0lPUhPY+GFd29g+gD9YE5GqTSZuEgGomE4Ro7A0C5V2LRhHKcJbyj+o43PCWkzBIi5qEWpAqQqbcxqH04njz2f+tlF7me7hs++14pj9AVlZTB/DG5kQJzFCNRZacfg6oOeYtSnTsIWVTdOwS+OovHitM4r5hhDjKQlInlJ8rAIJR3DIw6ADsiAeSNj/WG2fWQn34bIgw+rjOarfgh4QLMQlKmeZ5GrMqlFNK6sTZim2QI8M5fRLyxTiOoJ8hGeHfnf/23dAP8DsUqsg0CgUs+8H55yav+XJJ9g7WYUb2pGtYP02b3zuzGuslKHCniT25L4JoAQKvCvVUNxKDEhk0L146GmXwMylO1Xhkr/qZj5fIMlLKPrwV5GIAMyVx+CjHAZwAAtmA8pLJt8Js6PtNaCe/mCyUJzc7h+hJZYIE7qAlpWFEZ2S7V4pz4sd4rY6PSBYdlJ3hXxbWZnc3LVG5MqVVPOfd8OfasF0olXZIdP7hSHtl6r8yn5iWOuXrblT92eSJP7mYevHty4+8dvY0ILBne6WM5QR77OJw+1LsdqwYGrcCBtb/F7GM9H7sirQXQYO03ATRRNd5ajbNd+NaqP47bPgfNIJB1Lpx+V28kZjAc5k2r7s599zFy+68fFQXvvr5b9u3cIKtftdP4GzBPoJST4RkDhF2FNw9+QQU+Ff+HnFLK1dJFrfXezMMSxF3xlVPk41+5V/Zcu05WrtuBmm1dMv9+FDveh77RCKS0Oq660ifRj6frHWmbzaeOmcM8h7pTStGX/7AN3r1+tL5GXaP+G0A9Bc5GkpK6xExd1SUy0A/ho0p1XaybLqfMrHPHYc1+cpmEz0adC9zn4P5B1exjGnDwOFPpR/WddZ4bxaPRNWoDho419JyuwUZrmTd84W4JPguQ1mteBLwIeBHwIuBF4GkYgeee9xrlypianZa1K1dIGGDt4a1bJVsoygao7oaWrwRnA4wLoJYX4Rm+Aq2WUH93blI6kLEQRy6rggAAFkEo6uJx1GADrKDJpcJJgCBF9EVwZ7jOArzhGDSCoIlEoZAHeEOKLYAf345Z665AwAKFThimDCeecLxc/4P/UMq+MI5PQMg6ekyVU3XvcMwAPuxTzUen2QAAnk6bXb5yrVSYVghYUEa6IewwlNJvdmZK9sCIgIq65ctXYNxB/A6ogH6LTO0lxMP5UP3XjQL5IRhyMB2yBJj3pne/zfUqsMI7prv6ogAW0/VgzocU2Mok3bvcddvTHUI6cRBph6jdt+kE6US8Q0HmFeL+sDqLoDNrgimLdmdWd/0/3bYKwBQhko5LtnMBaZRWxR2Bbj/pKTIzYdKSyknf2i0ShzlJKZcF4yvDjAXPoxHebfv1z2VZX7+kEkfJLx74pbzxL98gr3vdhbJpEw1PjLZQRH1HrPFOXCuEdxNzD0oByjPWantyG5Sz/pj0+sdlBoXmitIlEVwXrIE3Ux3CNcl1AxECoHenb0KmsU1dqu1SBu/rAzg0lHJVKkerE9IVGUDdvYik6SwLlR3bJBRzaah6IU+tuc1WxmHuAuimFKfFSenCmneCdylcUtPjWO8Afr6hgJzxstfJMae8QGYe2y23fuAvpZwsSffGo6Rr1Vp5xWX/upSzecL2PaLg3RMWFe9AT9kIVD/+upZjK/3qWNB4vNgcrtYMLDU6hhuApV6t8NMqndR+jMXso49l9hWKIrUhN4ybDgCeHOsNNBjHUiDmYuO/mHjrYznERsE7mFNc9NmjhfXtlLPsV7bLjTdtUWYVb7tgs3z1ww+gLl2HBHsTsufd/Uodp5p/UMLvOlBfP85hfKynR6dZ9n/guhUyvGnvwVRWC/SyhiT+WRMK0gTCzRpoMO+EbDR62HvZkPShIoRqZ/ik+/IRnBMLyzpI8u0wyz7/5vMEdPnHOiV3FW62UYuO0DFxWbbeDMPtPNuOScUdHXFTV+PG5S5joRFwBk5GioJ5PMLT8KUWpZ/1WEtZJ05jbmete/DO7ax723kR8CLgRcCLwBEagee95EJqYCQ1My1DvT0wPwjKzsd2IXW1LOuP2SR9w8shWsM9Bup4hVRVLLhnlnNQuoyjtlceyjvWtjNucCKAdrEoCuDTMdZU2fFxQ3FnvKGr9FQo5fysX4XHiqgrxxp5Piij6PCqNoOazo+UuxD6Ou64zYB31wIQ4k4H21AZyLp0TJslvDMAngnxlOoOoA6MJhxNyqrVazF2ZFxA/Gao7wxjiznAu4ce3Cq9cJ/dsOEo2lyocfMYVSoAlQKP8K6qTC6U8g6gMQcF4Vvee7Hrma5T3ul7MDuk018WO/RKcwp+hqguHIROfrrNdqB2XzhuKO9Y846SSHWTaf2G0vUwn9obonYba7S1rQDTZ8WQ6LDU3YcfhHfl8hTSZPNQZW6SYSjvfDCwsMK7j77jffKr226VOMxB1p5+mmz71W8kuG6zvBjKu3e9CTe1ZqPbKddJL4waCO/2zOzBGqLyrv20Wda4C+EamKvw/Kd5FR0yTzStCKDG33yFKrlJ6fSXsVWHZADGjH2sDWnv1NQBpjFdVSSjFKvd0eWyUJiE2hXOs9hCrSJCTUjYYr4UIF9WZisEwuzPrHlT1y8/3zBLxzweFXtKz5eDI/IyQLcxSZcj+Av1xZUysQp4B8COz2xZfJ4pzKC+HX4qiFsaTrOpEoCef1hmFnZLePejEk0DrkJ5NzYyImsA74KoH2lPm62W0pIfm5HxUdSohMhx85+/TNa94ByIG/Lyy//zYZncs0Oi/UkAvLXyyk99+6m93s3RHTHw7oiIpjfIp0QEDhu8c/owb31jdQNcHu+ItAPyeE8EuZM/XJGPf3uDXH3jTrn6vWtUiqcCePabBAeFWdun0wqIOI2/nXNyOSCrOYWCdX//gFz1/06Wd37mj/Kxi7fIFW98UKXRlvPdME1AjQSAKrZa+unIGsTHcDmyNw0HT3/7sKqfl/8ZvolF6u3sR9bXoNT8hoR09mF/E1Lp2nF19fQWed4KsMGVNX+JaUvP90/Au87LcMOhlXEu41S3mTl3oY2jkr1jreRvDEninQvq3A4xwuCObc7lIco+dgE4GHoGboxZM9a8D1BzABUh3Wddnc8i46jOvY19vbTZxSwqbx8vAl4EvAh4EThSIvDC8/9CAixyv7CAtFRALAC4AwfG8AE+ICvXHy1dgFeBMNJQwb18KH4fUwCvCKPHMUC8BemAHC+GWmBBALcIIIVS3QF6FQDl6DDLG0+mojKlsEJHS5I10Dq/P4xjEE7RmZKqHKrejO2qSIHlZhEo706A8u66H7DmHYAdACLTZwkhqAZkCi0Vd6x9R/UcTSoMeAeVYKJLhodXSAJ17fJ53BeHwsbx0U8ahhV3/+5ulRW4ZcvJ0hFPKvCooAMMO3wAeHmkDTN1uLevDzXmulTabAY18y76m0tdTy3hXbWE84YZBYqP1e1Xq2dngjlfNwKMImOqvp1u9owTRpPwLgmlYCRu1LxbNgwDAIId/KiURSiZfPjCtC491PWQn4IbPk5pwEiljaY6pRhBPcbgjAKE/cnjJNm/HJ8T6pV3X3r/u+WOW24Virv6lq+RD3zqY3LrD/8TfCsi7/jQ30p/D1OukdyTKiDsqM0INeVBeJcDvNPOI+7Da+hE1UrHTtZadQTpBHozeBbgG6WAKirFdcKAcwpBA0RjDXT4pyTHFPA6kwtrPKFWhYAh4UM9cNTFg+cr6uRNy2wZyk7z6BzHoWOwnAfXGr+FNxV01rRtP65FqubiIdTjQzpsCgpfbudH+nIMNSmD/oLMZMZlLgtHXlwfIRjhFItZmfIPyXRqt+R2j0oQ8DOxzC9TD+yVdQD+dnhnyHvTEArMSh4mFymYdKw99wI55gUvkw68fuz8xXXy0PU/knm8XiU3rJC3felW95PwJG7pwbsnMfjeoR+fCCh4VzCVd06Azfrl02IBXCsoxVOzggCn3xuBwEbQsN2x2s8Tf6t02eEFOfZlK2TboyMGuHr3H6RoNwVoNDV2uNEG7Ghrtt3EV8fYfiOj/7bEl8o4ndaqz/mijxpKOWUwceE9qv4c3WCpYkt/1qhl0XM1HJVSWaUQq/LLMYd5ZL27mZle6fuzsYMpuNiUysb0lXhjBbCLfKqkTCtmANhym4+WZe+/rTEA44HbqM2o01dTHzacWtkIC5f93Zhjaiu3Z405BcNQ5081h3TcUtlfc8uVwLCKA/dTLYaYTKNWDONideN1Wh9O/fOQZtpsZqRDCu9CEVq0xNdQ5w4GGZnvr1V19upq97m9bputHWsfOB5TjuvORX8B2uhYlvPz4F1bV7S3sRcBLwJeBLwIHGEReOFLL1ROrj6ktmYJ8KCyGx2bkFhHp6xeexTURj1QwMUB5/CxHIqdqI+Vg4tIsx1Bzdx5uJ4GJRmPGSo4ONDSUIKAroQC8lSwkcwx3ZTKuxIfN3/302lWGVogydWsd8e6eDmk0eYB8aj8iSOVdcuWLXLddVDeAUKALSrXW+bk1uAd+vABThDiBQHzVL0s3LSEUM+uu2dAOrr6kMpIJ1pCDxiMob4fYeFvfvMb2bNrj5xxxhmyCq6zHfEEAB1Ke2A8YajwihhrDueQ7OoCLAMcQb95/N0WvPv8P0h5FKYFymzCtjDshhXOXgoq1VbVvDPr4Nnh3dCyFVCMQVoIsCo0CwDEMRoP2NyI7Qhbqod3uFwz1V4A5AzmfUqBsMHk8RLvN9JmCW/LHb3SibTwL/+fz8gdP7pZdh14TFIAQj+48XqJRLvk/gd3ySwMLN76+heqsaVQr1EZraBuYX42I4/s2Q6wNi9dUOId3sYbWb2oeHPP/rUyjw60VN4t4FHAcHUV4vrFYx0wokhVe+Aky/t8Ku3YAL3ZF4wiqgBsRHilCmCmMo7g+jGzlBqegM1lRW2Hz1fK9Rf9oBHWBaC2k/CCFOfzkgyhFjheRXJIvy+WIYSA22w4g9eHXEXSgN0lpPAS3mV2j0sYtTh7e6DQ3XtA+qjW1YYVOG0/gTfdmTOYqxnM4yiM8VCX59gXnSObAO/8iWVy7+9ulj3fu0Ey4/slsWG9XPRlz7Di8K5FrzcvAi4jUIN3ViWZGxjSCES1qSiqDbMV2DLfrJnCKlHIlOfwoklC5KR4a9VXq9ioeyQjffSKbx0ngx1VuWdnUVb0h2XLugqsze89aJ7QLqBrd3v7WBvFl9u1Cyy5j60/e807ZShx/r2i4Z02mKD60If3KAI8AiW2aHfeAFyWbziVwQKMHPRcEd7tG1lZVz+PTrPBrpwCZEw7jayfV+CrOMvitZCjmymjhwBBnjLeY+l4qwFbDRzquNnOT8O79BcPpp9SwZb8JN6ccRyq1az15ehyG5jFN9HLM+LvnVMQkc+rsZjxU3FYOaEAXe7OTin8BjL2Axjbcjy+BukpqEUX3rSg9uc2jhDQBsoa1ZkjQKNZRRXpNXT35Xh4ToWHO9Qx2Oxz0PIaaXK91OKLsRcewI3YHnyoQI09xsNVDT8zTB68a/Wi4z3vRcCLgBcBLwJHcgTOfcVfQHWGeyCAh9TsPBQqszB2yEpXT4/0Di2Trt5+ScC1lYq3ENRJ8SCKy+MeJz2DG4b8gnR3RCUKeMf7sgBTWKHAYwH5UgVqN6bH4u8CCtIX4N5qaIlQIQ+KPMIxUjSm7tHhtQhVTgWwgKmzrLfnA2xLwLDitDNOl2uuuQYphNgTyjsCBT8gIQ0qqPaDTk4dJ6zq3aFunqp/B0Ueitt3Ad7FoMBT6bKooZcvoO9sWqX0PrbzUdm+bbucetppsmnjRqSeRgy1II4fA6wMwcBifiEFc4hu1JjrBswpqnp6bRlWfOGzUt77WOPlgXsiXwznP88af+ZmAD++hPkY2Qm5DIFlERuU5sHnaFiBTA9TeXcQ3hGyUD1IMMPOAHBUOqNxj+U1pwjwy20ANyhI7fAum4XJGuoe93eG5cufvBLw7odyYP82AKGEfPab18jmE4+Hg3BW5udTctQG3DijzaUNo5WeOJV307JzYifWdAbGLuY34EoRyVqETumnbmYoguslomrVpaAcLNduuukk0ylxpLmy5l5efeNuPUYCSwifWWQcy4iKV9RJBNaLAlym4PxaZZ05tWa0goH76t/t6br8vMTrnXUV9aLl51qkz6rHCO6oqGVqLvpRyryYqlHpD+FzTwixLnRLpYgE/MpBt1nCuwINKyAqYCtM7IPoZFR8qHkXRm1NSY0DznfgMkYGlboo0HD9+GH8QnVreTKHGt4jMl3Ky3F/+ky4zZ4r5fgK+a9fXS/TP7gZn39HJHHUBrno6pvcBPpJ38ZT3j3pU+AN4HBHoGHarPWbrWaKPA7Irt6xwoBGyp52AJu5rQY/X7u9Sy45d0IGB+HiaYVFOjjNwCK3aZHiaq/7tnr1gHz3A6fIs99xmzqCUp+94iHDwEKfv1WSb4ef+pj2yWsUm3a3WywwdYhXiIV5u0py7Gt7ldqw9MsOgLE50QYWv7nqODnrxO01846DijPUp7A4nSoAlpiXbbvWSlcsI/2ATqwn5+RkS/OLbClsKtcA7eigZEI5DrFOsWZbW9p9NfWd4Zphg3K7tX45Z5kP7Qqb+iKk52ZaLuFdx8cB1wABeSwCySJq6+V/lJTib3HzR4UeUmtpEhF//qSCjBoSqvMEuCs9NiAH/nnoYP0/+xxa9qd6TbKxg6Ye9vXR5JrRwJS7qHibEJFptTpuNbDo9nrAdhpc2mGuTjMu/2e8lp6r3IBfDHDoVoHKSy7kGVYc7tdurz8vAl4EvAh4EXjqROClF74VGRvQ6OTKUN6lZHZqGoqYvMQBKaKo9Zbo6JJEolPpc+Ih1PNKQBHnzyJtFsXkkebWnYxLNBZR6a5U0xHe8Xc6tvqghmOZK0KxAtQ1hGx8ns+VmE6KN28aUYCYAd6hzphS6kH7g+cJ4KLxuJx86inyrW9+E+lydJcF/iPwM+8h2FcQfYbq4B3MNdBHAIYYnd39qrZeAeCLqjw/YRaOmoet5a7dO2Xfvn1y8skny0oYdVD1F4RqkPuGAf6iUO7Nzc8jdTcpfTAqoBKLx3vb+9qoedcK3vGeD7CuLqWWHAZQoppHLHhfRcBHB9o0AEYRqZHdSaUGPBTe2SEdlFNK/WQYAnitcQQqWWRooJ5hvP846R1eiQWbQ4p0XnKBLhnojcj/d6CaZAAAIABJREFUu/Ir8rMfAt5t36ockC//4pVyylmnSzJhlrIxu3aueWdNm6VxA2GYNQ22nZmhizPS05FhVUBtuwrVlkJIxg8MAHKoQUkQTrxuKOfoFMtj8YLhYuO2bDDxwHWU9CNbSBtWNDQ4Yb48oSP7MhSxBiS2GqIQuPHc+Bif48LVLsuGYYVRZy+L+3a8VvCzE1Lxg8GiLEDBm1nAawNSxrN4DVhggUoo9eg2mxqDujc/D/iJV4qZMYkF41KB8UYerzM0gGEtSF8n8D2uj8o8YvLIfhhfTMgJ579ANr/0fClHV8hvbr1Bxm65GZ81Dnjwrp2l5m3rReBwR8BVzbtmarFWz3HANrBFgCOAbkwYaFo3y+xbwzSq4OhQyqYg0hn3S3ZqCC9aNjk79lMKPb7kWQ0meC9jKupqx3cIqB3eDQ52ycfesFbVfGNT8O6t94iMduCbF5yDQxplSxWcHXA2Us01iy8H0wqCugWEZl9MmZUcajw8q2iYVXx+u/r72Df3K5i349ozZN2yew7W/dNj4NuM6cqrlJF8a8HcvOvLA/KFv5pA+gfTPgDv4DR74+2G+YXhZAu71LmgsRZ0cwMjsY0V3NGZVkG4jyxIcBmcXy0gseb0qiEwQBcdW63wLvKRlFIOagXf3PvxJmmm1VqXiFFTDt8Awh2XtfNiK8cUuEu9C9+UmY67Tb8INCEe1Wt05VUgTwUL1W9s8FMrCvU2VO3xmPyWj4BRNQ0CARsJ9tQ+UMnpPgkhVbNdg1ZFHZ9WikCrG665D2v2pb66znD+Nc1EmGa8+rM7DPjopvG689xm3UTK28aLgBcBLwJeBI7QCLzqLajhhtvRSh6qtFRapidRvB6ppTGAiQAgVhgqNIIsAr7OWEAGoERKhvKSnt4v5SyUd4kY4B3qbjHFjsYRhHe4c6KCjvWvaFZRhtKOBempuyN8oxkE/6JKiIo+OsiWylS98XEo85gZC0gQjkblpFNOlm98/esqtdevHGbpKmt8m63gHbYkwKNLrt9Mm2XdO8K7LriFBkJ0ikVfLHYfiOL4OAKUbBOT46jtd0CWoWbc4OCgAowRgAUel6AviJpc8/MAYuhrePlylfLLgvtv/9A7Xc/0Df/6UZQjmZNqFjcUVM6Rg1BVl2LAHbqJID4ULXF73chdeL6smQdTgTjqq3XAOCGI82LNu4PKO9yXKUUU77O4v9oRP09111nepHGczjWn6wPBe25DJUblZrFUkTBYTwDrksquxTWsjwL6zM9KR+9x0j20Evesaajq8hKO9EhHT0Ru+u635fprfyC/v+tuWdXbJx+56mo5+YzTAO8snwF4BjCs4DqP1xlWLK7mXctzgfEEzSR8UM3l6mraUZ0XhtlESTIVZAcdkq/NnqNqmwivBdyE5yqA98oURMM969EJ5lhmiPf9josWjxPo6fnjtlx/xroLxOK4DceX9oDfuRLu8+mGjL4SSE0PoxbgNKBaKgVVK2B1rpACvDMMKwjvpkdHseTnpS8Cp+oFpNAG0Q/WeDGCax0ps3RpplszhbXluZwUH8M+C/vluPNfJpvPe6VUoNS7+4fflv23/1RycBRObFiNtFnUKjwC2hGjvPvsmlMOCWcnSOw8vnVw8y+03Fg7przTze+2o+GlUHKE6OgjgcKladBf+7/chg3iTCz99t1jlrJerMfUv1v/NS5HnIODI02r4+bxAhiBDJ1N/+70b6N+IHxleUxc9kuvr3DZxP2thit1abMtt17CBgRqJAZdM/jQT7cdSOm7dyswVEp3HlRKNXjPIPCzwjvtelqcRV9WMIEhEkAVZ9fI77d3GioxneIJJRjBEp+joQJBksA1tQbgLNDICgz/dEtRznru/cq0YXl/VaWR3vmLE+To1WmoymYUlGoJ0dyErhHQawXo3PTNbawgT/dpPqbAW9eCglLnfXBIbv/1o6JSZJEizDnSBhN1yjt9XAVFc0gzLsiNvzxW7t3pV6nGX//JtGw5ukO506o559xgHq+6YbMCoQoO/iPWgAlyleoPfdQMQSznZU2PVUAKc061mRXC6c21My0VcoRxTH1VgLcJvNPQj33U+mzgfKtryxG46Zp/CvRZtifg6shnZHpf50FXW/s8AeQxrda/Aikx3VhF69PGWkIjcCwdiEvht8YNDbfR6ar8m+m5lf1407XsS3MVph2jTIV6ji16XkoBPbt5he6fabBsTPXVykIrlNPuvJkPYhyWzAFVl/C4SaVQrClZ2VEDla4H79xepN52XgS8CHgR8CJwJEbgwovehdpfUHaVfJKam5cxfGiGn6syagihvlcwiE8WLBQPqhTHPUkfzBKSeK9PTe/DffC89EB5F6HyjrDOhHdlM/21in4J7iiuY/F6VQuPMA+Qjp+4FeADEIuG8fUeFEN51LsrA34Q6lVA8CJIx90CePfNb3yjDt4FUYdM9cnUWRPehWhcAYCHpFrejai02e7eQUBIpPzCHCMSQeoeHicgDOF4xWJedu/ercZN5R1Vdwo8sqQI4B3TdpkSmYPZxarVq1XdvDxSfz/0jx9xPc03fO7vpDKH+23U8tKiJZUmS1MKflxitmHY/Ju9UmVHeGczt7AeMNYVkA64zYZMeLdsLSAOzDsqhIPKzVOnQFr34odbKqH4w/jwb8KYxSrADg1BkepJBon3cPg8qRSVrhqVWryn0zXYGu3EbajuyuBzKtYQ7+FZ27CECozBLL5spxuxLiTo6sDGRqgTWCijpEp5XFZ2Hi8J1LybgwI1k84hXbxPOgHvfgfl1je/e43cfPvP5LjBYfnIlV+Sk88kvDNqZ+uWzRqGKzHUKMzPzMnu6R1Y4+lFGVa0PoMYlgvgFW5y6w0pwrhWoM5DnHAGGA9vgg+mvkYB7MowuCjCkdaHbWKweCjAAKMEY4nFpVjzQwThnZ4/3v9zHRggMBAD+K8CupWKmDcD3kUCKMsTwasMxp+CeUwayjvWxMzlU0jZN+BddgrmgPvg1juDz8B47fCV4G4d7MZrUlwpU3kIXkdU3uHDAkSpCzI/Mif5REZOeNHL5djnvBgqvYDcfePVsv+nvwK8mwG8WwN4d0vr0D4Ftjii4F1LSMeKqYBrGugR2M2j+Cn30/Cu9hyD3wLiaWAXxVqxgrBW8E7PqxNQ43NLgXt2MGfvzw24WyrEs4I7Hp9gj4/lkcfPWPN33ezgbqkQb8nwzo0CSg++GWBScAfwAeDuqu+dDPfWXfj2MSznnDYgX37vXrwxYSYI8OwM19KnYRwwJ6e/BVAOLqVUw+29phMKu9Fa+iqBG+HHJ/99lXKHHR/Hi89PV0GhNauOwXbRZ4+W2++egE19QS55+TrlnMqmFXo1ZR4fZEougBbhlWoAf1a4pc0bagDRHgMrIGuVemyNI393+17NbVsdp9GLpwKqBrRj49z807UHZM+eiYNgjbFBevDZ74mruDuds55bbXJhPdzEj9ZKX/f+2hxZnWyt8K6Cmy6mov7oDyvk5WdA1WVT4qm6d7NQa05D7Wap9aZqzF2FhaPBEoBY4h1weV1m1KDLXNerUl+jH0+rtFxCLAIpptkqNRkbpjkCsw2q6DK3rFLmDxrETUmXhDaUjHRYC5xTDrh/ultSnznqYD+cCqj/EpdlVU04nk9pD+D0gyEp7caEmmm6jtOBcXdf/thByAnFW20s5g7adZfQcPZVw7Vz5jF7rhxRKryaSs7cJ3l1SikRFZCzrE8q6uz9MzW4+/KROkWdTgu2q+/qzDGsa7fBuvXSZhtdhN7jXgS8CHgR8CLgRcCLQLMI3NAqbZb17aC2U0o8ly1qwruwhnfregHvAGlQs9AwCCBQ4s2lBcxR7YTaawbYY14uUyr59+GBd3lAWR/yK6h4zJfSCtyF4S4SZK2+thrHTsBor7NW38n0AsqgIJ15sG8QcCoqew7skDDSMuO4J/cDnLXX8IV2Pi2lwhw+o50m3f39sgCgtAB4F471qbTZrb+4Q77+7e/If9z0IwXvLr/yKjlFwbv6tNk5wDs6HXdHCe/mTXiXepzgXaOzZHo44V0O+EzDOw1tY1DkZVVabVHV6dFqOZ4H14KT8q6daOr5wxJj3ckIPn8WYihTCeAWwBf+QZaNiktXGCm/obJkUGuwlE5LYRqCBXxWKRXhGpvKSNZ0m60CrvtmUKMSKbaZhRHpDfZIvCthpMnOGGvXh+sBnUp+ckHGZlFKKJSVzc87VzY96zyobZNy/03flp0/+amkqbzzat61M5nutrUq72oQD7BOw7k6BZ7lcUdA1wjacSjmcxrQ8SEnhZ2TCq/MbzbQ+ByB32JaAIuO/eh/F9OHGoNN/ddIhdcOyGumutMAj8cmxItkDn3R18q7pQC8xwXe6SBbVVytAk9IBDUc4ZBOPdW7aIDDNw3H+nXcEPuztlqsb6yWcsmH7SAJiAQgKler12bdhgCO4I6Oqdam3FQv/oOUYIDBBv8suXPbWunpLMjqgVkFfA6M9svdj3bIuaeMyJ6Jbjn29Y+obXVaKffViin1hD027cTKOrh2FXeN4KFtzurTW2OYl01KJUc4p9vW7xwtGzdtU7ByfLxTtrw9pWCoNZVWwU1ANenJK1WifW4PAX3o3ArvDACLbz0B2thoisFmVerp8RA2zX5kvQJgGmLRrIGP536zUnKfwjeOWwCfPmEUNCaYyv8AN0Bm6mutThv3scG7WrrtltFDYJyGdLPvOlodmzCvT/CNF0EXjlUzqSBARFMOsBgTH2fTKaxqu1l8o/4zuLD9EE/YUmztdeSs56uWlE4Jxhizd6yV/IcPkm4jlXcUWwHefcdMcTUDV1PI2VJcCcM5HuVcawGfnZcZNV2s12JNfXeZmdZAiMlY20BfM/WpB++sF7b3uxcBLwJeBLwIeBHwIuA2Ajd8FYYV25sYVjTriOoi1AVUX4prwwoU+O/pRS0/pM2WAhGVNjs4PABhAe4lVf0zwDkYFxhgTgMbGgyw3A+VUUuFM/UDZhoxa5nNZZAhlxiQYRiEpAuzsm8CbsWojxgLt+myqsbe2NCB6qw8BCQl3Mf3DSyXFavWKGXnzp2PIY17DGnRqPHc7TIrDqENlKBY9MMkBa7JVdR8jCx/lgz2d0AJNlMH7x765S8B774t37vhBlnfNyD/eOXX5NRnnIb02Pq02QWkzVI52gllJA0r9k/uxBSmYYbiZkyEjlbDkUMXBypIqrqRVM0ZN8FO0Bef+uHWGofLbRrblaFoNcAcc7YZXwofmsNRQ+Goa/NxATY7nh4nc93ZP/cDlGZKezIlvmwIBjEwyUDqdwDpr8VUGfCuG3FhhmNGquVJyc4XpaxOHcpb1K6b83fDPGeP5PbulwBSmuN9QRnbuV8GAx0S60pKGQyoBu9Q+w5F9KS4kJGZzAw8XUZl3fP/VDbCbbYrPiA7f3SjPHTbTahfiZp3xxwlF13FDzNP/XZEKu8Y1k6ryk7DOvOxGrAzQZxVieeYOssOsa1S2JngzQ7n9PPc1ArnNGRzA+zsYG6pf9uXl5Oiz0mpp87BvDjbgXf6eI3SaPm8hnj8l3G3Qzxr6uxiIJ5reFdE7S3dWgEg63b83anem/VxgjvUn5uaXSHHvXVGASAaQFD5xt/ZNEBTCjanPs1jEjiwrf8LfDsEdZiqmfYlQAtL/TxCwjvvOkHOvtRQ1CnY9JXtcuNNRp01NkIjNn18nQrKxzjOgZfuUs9rp9UrPn+KqrWnUnX//oGa8yq32X/TibKsd+vB2np4rK7eXqsvy6zxtv/eKL7WPl2oI6lIZEqlUh+a9egYo1vvDcm/3zGmatlZm4ZupakBZTpBd9jT3jFdN18fe8MOpYScGl0v//em7lotQsZ7z1haXvOCIaVq5I1BlXUBzXOxwjs+xDm8/HU9KtWWMa4BPzPNlkCIDqtMT1Wpm2xYBgp2wTyCijIN8KqriwC8kIVrBZqGZNzHoirTddzGrjVAHMEYa97F148bgPBeHBTHqKXHYvfsviHJX4IXPEvqqE7P5fHoxMrGOnY6ldRQi2IHsy4dXXlr8I5rrWCCQO5nOR+9zq1195iGu/KTUKminp1WwWmQaE3jtacRK/h48tQh9enqjjFunC9jRNVizbzCsihqKcpmbFTdu7/bLxWsK3tKbt1i4h+8Z/Zq3h0SFu8BLwJeBLwIeBHwIuBFoHUEbrjmH6V8D75g1gzLqnmwP6bNPbkNOQgURdUsFG2o5eaLQmk0jSdgWNHTB7OK7i4LvEsCDlkhmdVllHm5+OxQ5ecldmykFNfMBFqfQtMtqkiPzhVRVqjQL/39a2XFCpg9oD30wB9xCwWX0AhTWVt9oHA/iBLA2MR0SVb0DcsAFHDxrl5Vh7CClMxHdmyTdGZServcgDLe4+EeOo04RoqS888AchWku+ts6etNIpWzHt49cPe98t1vfUu+871vSxBpm1/93NXyzBc8Wzr6TANA8xRyrHkHwBhNhqC8S8vo6DYpAJaFySpaNkJWKiL5GdNZickadWGo6haqEG6o7awQDumyALa0gaEO0lhEqPmItFjC3IPOtK0Gwv26TQBM2Evox7/18ZzWEI+HOpG4Ka9gW47AcJ7Fl/ThQaRTZyVfxljZD7ZJRg0DjRyNbEoQOcDMJgYoWciWZXae2yFjaXwfPqxuxzRBnbe8R+Yf2iurmL7f2SlpgGsN79RyZm0/pPCXJmCkE5yVNS98uRz93PNVXb1tN/+HbL/tP6GmHJXE5vVy0RdubhWAp8TzRwy8+9qG0w2VXQtoZ0+TVSCPzV7vTqvvLNDOWs9Op8wmioYSjs0J0DmBPCuU07NsVdMtFdotRZ3nlFarAV47IK9VHTzr6nZS4i22/l3b8M4JHunBWevKNXv/cIBRBDZW1d2ea9dJOh+sKdgI03Z+G0VBEwAfFgfXWgF+QicCOkAgwjlreqauy6ZTV3WtunM/sEbVbdt41DLZ+v39ctGnjleqOx7r7it78W1WvB7wsfYawJY2U+Bpc5wrN++Qcy8+RvWl4R3r3Wk4aIVNPLbg2yemfj77BBQGHX5MKfqqzAduBjkbATwOwgWcOzhFSE3Wf0RMOasJ61hz7vfbhhWw++2DKXU+Tk3XEqTijuorgkg7vON+BLAbV3XJtr1zCqSy6bngvgSFNTUlnzTP36680wBVj4VpztZUaAXvoMyzp4PWoBRqrhmqzHnlAlvOd6s0abZ9l6+qc3+twTY81yhtlvBu6i6jTp0Caq/dJTKGlNMh1O34/lojpdZs+vnKrl5DYdeJGzpua3GTLe2DovQe6DmtabNUrlla+FLDvZXpsKo5HEvBxy88IjxWDeqZabwK3r3vUSliflOXd9QZbVjPQdcA1McoQLForWVHiNn1L1PGuWAste15Pjg3a4qw1aHXEd7ZUrk95Z3j5eY96EXAi4AXAS8CXgS8CLSIwA2ffa+UR4ooqs9CdviPjrFmo3EF7zF1yqxK/8NnUVUPz9II7gSpoNU5Z3hHw4oojD0I0hSUU6mzdvhDwsEbHCiofCxHMmn+vbQpZH23hUJJ1qzcLN0dA8qpl21hYkRGZ/cB2KSQ2eYGXLkYB2ogVss+WagUUDonKb3dw3ABHgKO9MncxF6ZSI0hfKjy5vp4JqRirfjStBQqgD49z5RkT1LmbfBux8Nb5abvXCPf+8Y3ZRzpwJ+++lty7nPOlH4o78DqaoCytdusi/O0zr2ybyF2ZQw5pzolytgIq0L9f0W5y3bCPTaFtN28GH4nQYwrCSiG0jsAk8ayKqMeHtSGWCuEfItrXEOEjFxnejxMme6UTj+cqqudqMHHxU54x8+RdKolUGa8jf2CSR8cqzvgMBuU6eyIgnfhTBUmvwcNK+bm94h/9w4J4jF/D0QEew9IN0xk/J0dcAHGZ2tr2iwB7hTox/ioVKNlWf+8F8uaZ50LhUGwvubd+uVy0VduX9xpP8F7HTHwjmmzBHca4FlBXq22nU15pxR3DdR4Tko7q/KOgKxmSgF5rxXiOcEzPtasaXjnZn7t21r/bgcCujnWUk0t3KjwnMaxWBOLRcE7DsAC6moplni4hPx6BaLMbZRrLJsJ1nTheq080/CGwE3DM62EIwy46nOn1VItFfh5NhRsVnjHOnnoftvIoGxcu8tQjZlGPcMv7jmYxgllXa2+J+vTrcnU9V35WZec+7GBgwDu84Zr7BV/f3pNMVa5G/sBUpz+WqOmnh5nabRHwn9iUQi++w/qWGsvGFLQqqYaBBxjPLRyj3Br61fRJZVgenAcG89B19AzJ5tx8hesL/5M3jXKzhrfBlnesDWU0wtF92dCOt13Nt0tf9wxKH/YEZQf3pmug2yN1ro+F8I31mvjVPOccum4nPyO+CEKPWs/WqVIB16m0tbWCteSBeTY4au1Dyf3WeUUi/WVvsh0c+UOZsoq02YPaeb7H4GfvaabTk1VNePoNmuqyAiiWBOPNe+syjulyPvzYs0oQtXXs8A7QrP4K/EGi/RTRAsxwxv5PCTosyh7CwOI+al4HTzUY1WKuTDWlJk6G/0wvuGDajAw65dyN24E7gvXHYf76bTZwsPRg8/pGnz4N/4PsHaHuYWu46dVedwv9pdw+kX/IayxAgtSZ+CGBaOKWlqxpR+CxNApOfq51LYt54IGgLQoGVs6zur7EPO1xIN3ja4673EvAl4EvAh4EfAi4EWgWQQ0vGsZJRKaRizFFFGp5+uUd2EZHz5ehpavUi656p5dqaPYGW9mLKAHhgRG2ixTCpCNUQdeWo6u5QbJzj5JJgdRe68HoKioXHxLRXypatbtNtR+S6uvFwDoCeM+OIdUzLEpOI+Gu2TZ4EZJRjpl687/huNxADXocC+vPtS5BVNGrEpl1FXDPomOs1FHj8q7KUmh5l0UaZd9MKxIIWXzeqTNfvErV8kklIRf/+fPyTPOeT6+NO6RLOr99ZjpwXZ4t3d6j5QqcAgGRFpMC2Js9GOYr/ahH4obtHOwEc84lHh0jV0AMJPqtCVttQgzl17p8KFED4wWi1V+CKWZxrR0RgZg0JEFsKQrsW4Oa0Y9ZV18Ls9AqeuovMN4ue58FCbQHCOBlQnQiDReIGpVrizkLyt4N5fFZxa4zZayqO3Nuneo0VgeG5XZkTGoIjMSGEINwYd3Sb+/Swa7OmCO55fpGYBqHEZBb8K7WX5OnZDRhx6VY573Cjn2/FdLaCDhwTuX07bozazKu0MAnu6V6jq7/FQ/1uBfe6qshnRU1PF3tkbgzQmqLfoEl7hjM6jXqms3TrXN+mhHhWfvp12I1za84wEtoIVGBEy3fGT3sCSQX79y2b5aeihT62bm+mRyNqTAGmENVWdMsyzmhmtOr3ycRhVW5RuNIuhGyqbrpNXcY810SavbK9MpCdOecRyKqmK/8QVfzZCCfXDfl5welAOTxhq8Z2dRfnXfjIJNhGiPfTcnZ17araAcAREdULn9j39XqtXAI7jaP1mo/U3F3l+/bFCBL61Ss6d48ljWlF9Cy9GxwVp9OK1O43Yc+5Z1FTXGU2CAsHIgg29yALkqYRnqATCB8YabRtCXz0Rlaj6p1Itb98ZUn4wJFXVs0/N5mYDVt1bEWful8tCqduMYaRzy/guKqsZdnfuuuR6s8JUP2fvQc3eIytAGcLgvYSAdaXUKs3VsdhWl2l7XtLuCRRzQAJq0Uq04YnEa1h2Z61fXdMt/Imko0Sx12ghpdf08dYqsJ/fxBQluttS8szvN4u/qIFIukGKq0l0t8K12DtYMiwZOtQSPGhpaDTD0OHSNvqZrwezbDgFrdfS4s62mnjqWbvZx4nFrCm+jbWv1/jgNVCVCLVibAyeFqOWQHrxzc3V723gR8CLgRcCLgBcBLwL2CLiCd2AP/n58iUolEc0Xbc2Hml7OabMBGR8aArw7SSIwSDBqmVHdRHMKfgGvQc/jPy/jUDx1xVcApm2Q6cx21Nwuou4bYRqhENVX/QZcstZwWcKwxidhyBbtkrWrVqIedI88vPMPEgCQigbxhblrZaGRVgrpo2RLk1CmVWSw+5kyRHg3v0vyMFLoTR4t4e6ITE6OyfXf/LZ85V+/IGP+qnziEx+X8857sQwPG6VndLPDu4kDe+DkCjO4xOLgnXOI4LzqH4QJBNWT1htj69ZMwSWw5TYlqO+QyotxzyDjx7H5WD/dyW0WSjkFe41MJVetBu8MoUy4G67SAHOhYhzArhuw7oBS/fH3UCCKOnUjNcOKAMBdMDUn49hiOgPDkH0zEsM8VDCtIwDC6+AgHfQnJE0FHvqtYB34kga8K0+CdIyMyEx1XI55xp/Jxue/woN3riZsiRtp5Z1jNyaYs6vxVKqsJT2W+9phHf9WKjuo6/Tv3E7DMD6uId4ST6Hh7pFyQPIBFMO0/bvY4y0W5Llxqm00plYKPKf6d+yr3Rp4bcE724dvOzzj8Y0U0YfxPlapAzAGwNqqHt+2a628/IqUAmcK6lxmmDvced8xtVRTp7jU4B3r3uF9gPCFkCpxbhsvdA4dq7FBLedkqLDYNWPdT9fLo2JQxcwCKpv1b627R1CYjAWltzOiwBv/XT0URu04481EP6b/ZaqqtWagm/OwAzcek3XpLn/NXmUiQcWeUj3aIQzTVqGctKYTW49XqzuIB7VjbzOnXM7r3CyVfJU6uHgIAORBsA50fToqyjQ8qjNhaJRy7JBuS0iX/BScaGFYYVfeqccBClm7LqONGRoFVoOwRu/1DvtRqdb/Z3MKeGXvhpmGaThRB+Cs++GGQirjBw0ymk0yxlMH39wsCCe4aH3MAV5ajS1oVmGkKZvBaFaHkV9QezXv3MyKt40XAS8CXgS8CHgR8CJgi4AreGfeN9ZlROLexI8i/VUU96/meDOCjZSYDnWgUdMtCUOEDjhwEt6t2nwKFEy4k08b2TYHN3aaDiiwFIwhSDsUFC52AudQD7wjOgT4tVLS4VkZ2b9XoqghFGVmXLMxKdBDl1yQMSobAAAgAElEQVSCR/etMAtjCsC7Xpw/8i/loQd3oe5f0YSFZrAUvCLAbOQuWQ/v8ojtBqTNJpA2Owt4l0vNSk9iufz/9s4ETrKqvvf/2rq6qrt67+npno2ZYYYZGDYVIrgFURbj6CCgQfOMOzyFBHyavBijSILyNC8oyQg+ESK4EJEMGg0x0SCCwigB2RGG2afX6bW6q6trze93bp3qU3fuvXWre1iGV+fz6ZnuqnvPPed/TnXf+tbv//81dnTLJFDDP990s2y96nMV8K6ltVum4TC7BCYibIekzUJ5l4fiMe47lddvDPSG8DrePKZY2kJuGYRe/RnPMQWWyk6l8HRpWNMQtlkoisyaCa7vGEAdVHdImWW2YwHvEViHsSmC2t/BnKW8S8OwAgAuQjPPVAbvDQ5CoQd93m68z5uYUjw21z8g7YB3uWBcZgpM3TW2cAGAbxY17yBmIbw77twLZcMbz0MmVqisvEuhll7TmlVy8Y3/5DfIL+pxR0zaLJV3bBWqO34KUaXQI8EbAVwZ5KEPDfDUc9gs7MMEdC8EsONcNKwzvzcBHh/XUM/83gR91XaPW8qtPs9JdcfnFppO6xfimXXwalHf1QTvbMHRBe3Dr5v/Q1B2GsWxZ/+pVQeOzUp33KO+N+vRqXUo1TDDRxXK1dTuSKova1fe8XGO4YY718hVt+6uUIvxOcKoE9dZqbBuTcNDlZYKybmT26z9XM6FzXRe5WMEavZrmU61ym2WwAjqOwJM7Uirx2qv7VZtL9b6vB3O2X82Y/b2VzfJR8+D624p5bacquxyUQ1y7fHjNe68crm8+tTHhOYWyi1d/63HPUS4c1oBHp2Cq7ovwUDTVITxvf/LUxJGSrAdADo5wzZf7WyqUDH8Eryzp85Gb0qpVObxj/WWa8PpWm+s3VYGeLfhL6bpLluCaeoaNnhnKtLM79lv5DTsjONQg2IDbNdRS46us/xfAbw7oSbENdwa1W2FA0hXBbjUTffP54JtRUlrRaLRCdN5G05Ly+DWznLaruMYOafwsITfjluCh5rcU3zprltqOlWYRhy50WaVWn1Isysu6/Cu1pdz/fh6BOoRqEegHoF6BOoRKEXgEHgHIYlSDI2z1jQOQj27INRpyozCflvlkskYaAkiRTWM9EcL3vUsPxE17xLgekybhdpJQStmtLCmHl1mUZusnDZLmFVLWqm/pZxCzTLCu854H+qXjcnYTL80QrBiwTsq72iwwPRJOuCazSnFt2QCUTI8cBrBQSiuEoB3K6B8KwZiMrAP7w2QWRWOaaUY67GVied8F8q8g+m7jM88vMvlR1XabKLldOlShhWjkpmZlbamLom2xWQKRhl33vJd2Xr15+VAelL+9JOflgvfsVmOWrlMGWaEUAePbW4a5V5wbAPUYOmxYdk7DngHM4V4pEbXXX9hP8xHMXZM12HsdItB6RaT1sBBpO524G0Ei9ikZLrAvdVZUnjaHIwB7wIB1tTD+3Aeh8gGGXfAOwI5bZxipc1myzXvIijUl03PgNnMYiVQJzt1QBomDsIUEw7KBawO4F0ghH6CqO+ItNkg8okLMC9RtSNReDA/lpLc4LAF795yoWw88zw8HJTtN22VX997jxSjAVm96Wj5yJe+c5jj9vx0d0TBu7KyzikW9pRZ288a4pngjt2YoO75gHZOajonpZ16YZfUd+b3Toq8xSr1TGWen21lB3lu57wQ6bM1wTubgokps4QpJrBRyjtCHzQz9dGuvDv7UxNKVUV49rUr9kkhY/0ypipNu5PyZ9M44ZCadzxAgZ5p5ZT59X9drtJh2ZZ1NchFr59RaZ6EQN/4aeVfaj5/zklZBZWoKGP9t1gYnxi1JtXxNG2wX59j5Xl/fv4BCYcL8tGtqGkH5RsVcJwD28XXrig/xrTbLW/+nSucMg069B5wAmr2/eEG3dzgn58+qbJ77Qnt86mxuKg2pHBVydn2A9OkCUCpoGT8mL58yZad6jEF3MwPlPD3PBjPqFpwkVjMMqDQx+Da2FplF9sfoo6c3lO5mZZDYFBZJachF9JOWz6OmwOANsdmgCOeO/tEV1nlxuNpWhHuS0nqDtyUoQWXWRAstMb6o6nGVoKOmacTknsioswmwqvwx/B+K21WKdAAvqZWz0hLZ+UnkTyOfQbIxZanFQzU5g9llRpOZ00+gjzzGno+uo/4Gdh3YIgKQKKGnm7RLXCTepW1JwkBy4YY+LnhdLjLvnpKAULWBMw+hBp5xrn2a8iGOeWym9sPB+i7YP5BYw2HxjGFTkbKwHH4FM8OZM3jXdJn62mzztu1/mg9AvUI1CNQj0A9AvUIeEdg21eukfx+uGbyPo3GExAEUE1XNgnlrQu5Tsk0lCmy/LmYtGq2ORpd2OEd0mYbY62ASIR3BC/8dLJkWatucvm9Nqxgv9o9lGmNdpi2sBUlvGtrXSbdrctleGRQpUbGw3GJEt4pVZ0ek7fabwrmF+npoDQAhsFQ16ERGrUB7EzAxbQRrrPLYX7QLs/ufliCmH9UKdwsYOTczDjwCGVVKnNwq80VI7Ki/QQo75qUYcUcat61N3WqtNliICA/ve1bcv3Vfy2/HpuRS//Xp+Wd52+Wo1db7rq6TWfygHUiCQiKjjx4x7iVwK6CrYBm2B/4OF9CMJegaUZArSU+oBeannD/cONyTS3DDGv/6TdWhKPWexauSTQUBsyFQAt16YpQ8DU3N6NuYQ4pyfsNw4qCJLEWVPaNpaaloX9MYqmUBGJItAW8a0a6bB7K0VmqEUqvG1XzLgc33ZEJuM2mK+EdoN72G66WPf/1KN73RaRz3QZ599Z/XNgmf4HPOqLg3UJio6Gdn/8X0n+1VFc3UGdey4R21cZQK+Dz6s8J4vlR4vl1pV0IzKumwqsZ3hkBoINnNJ5WcOaXj7xRulp3qtp2VGnlczlpbErJroGTZWhkRl59DGre4ZdRNtegzqHj549/0y5bTn1OCqD6GlqU3WOPgsx8KFRW7xFAPXFTu3S2HZg3rOBYqNgpgaBgzCYtBpRT9fRo4KDNGnhOydCC32rXU63mipDM8HgYWvD6p7zfMKf4Ckwv2CYtwwWrz1JnTo/RdAIpg7kcPrkw1UcleKEddr94e3/V2nO1Artq+56wbmVPU7nOHo1AtMquwkhCd2RXSpVibwd7WoGn410GgLYBEfSpUH6iU5LRuCy/ep/YlVoakqnCwIiviqOh3FMdMG0WAM50htWpr8rIggBPwyJ7+ixOJyBLw1G1rE5jvbzrZqSxzQJ1HJN2hlUqstL1c7nS3ufzHF8PXWRDsvfjmyQLAxA60bI13zQNQGdBuHJ/ag/inJJbaxky2qBWxTWM481xaUMOEwCqMaNl4bLLRrhd0dAXx8OUc/X6LR1P4FYx59JJ5bHTYZYts1QK0yzGjPjox+iCyzGWGuvc8XVZ3vdO+4fHGnOuw7vKZar/VI9APQL1CNQjUI9APQL+IrDt2k9Jvr9kksd7NaS30lHWtdmP0ffpJbjH8w5R3h0C73gU77UI6pxSRglXeG9FcOfX2MF7voR37e3LpbdjpSRRH47wji0E6GW5CtBxlPd9xkSMLjOIyQTcdHu7OvHBOQwiZmdlamICAA8KK8as3Kyxp5Mp1DRPSHfPCom0tMujTzwM4DcrTTECKMJJ7+vZZ5PO5eGQGpWlbcdJR0cTlHeV8C4ImHj3bbcC3l0l9x1MleHdSijv5gCIEhFL7JFOMS0UJbowjpc2vEPqtIKctnvxcmBogGIZD4ag3mwOziJVFe+minr9uDFNxR374of1vNdn39zjvP9GjToo44p53I9no+gL/+XTeDYiTY0NWLOcjCb7DXgHp2J1iTTUm0OoeTcCeJfHcsaQ0fO0qndXhPIuD0hLxV1xim+2eTko82agvBsaU/Bu7VnnywYo76JQPP7mtuuk/xfbJTubkua1q+T9X/uh92Z+iTz7soR3bqCOMT8c6bFuyjcvUGcHdE7ArhaIZ+4fO9Djc7Wo8wjx/LbFqvDM60TDQXGqhWfWwbOPqyZ45zQpKt/ocATFmqqJRvWU0UxX2XJqZCl1lJ+KaYVOOFzqo3Qu66ddfv1AGWqZpg9e9dLKUnibOIggh+YZ7/4CrLJRM27bZ8Jy43+0KlOLG65YpVxsy4AP86Bq8JJr95RTcVXdulN3WEDE6JuwSqXDGs3psUNCp+KG35pQGhJwMfWXqsHfPptUNR1YD3AxjbBvRY+1Fro+HlWDNMRY2pqXVx4zaNWxK7WqKrtqg3FRU1WcZkC0Q5xeoZZrviKEe61hd8WcfQwagkK5Nv311RWpo6rm3RsBjJ9cOg/89Pkl4Ev1nGlMwbTRjuVT0vq3o+rICuWe0/zwmFIblgBW2YWWJ+NvKtNHmz+8qwzuDumzWkwdni8DSZdzdSq7guEOrwFXNWKpP55PmDc72qJSh/X/VLZqmMrHFPTDvAk+C0szSpmnpo16gHSpjZ9hqe+cxqEOdIB5dXi3gA1RP6UegXoE6hGoR6AegXoEZNuX/1ryB4asSDQgC0LBJasVZwG1WBqKAqUEQMQMfqZgjFmmUOAp9Z3DW7d5eNcIt9n1MKxYg7RZQI2y8g59KAMCflpZAofP81poeNfTvkLGYF4xDngXxg1aRKWT8saPNeEIe5xhYRq1x4dG8nLSpk3S3Nosk1Mw0htAbevwkISg4AuqWmskm1SD8YPgUs277mV449Iijz/zmMRiadS8w3WQRitwvLUMO/T1qNijWoxA6VC1IeFdBvBuOeBdC+BdEvAuM5dBCm0X7tfTSIuNyd3b7pKt/+f/ygN7n5HLP3SpXPCed0nv+jWo2FWUzqiVFptK51C7DRwCt7svbXhH0MZ1MYtgc4343tEEeoBkSKWNQrWWKUwrg4kAgGylU23leY3hDmVIMZdjmjTeczS1QSSDbJosjFfwcxOAWjYyA3wHMAjRAWveTQD+BsApAhhOfi4Px9kpKO8mAO9GAe+wbC0tMrHvYZQ3bAHww/pyOfF6KsIIQ79GivmMFJLDMD5EhttZm5E2+xb4HYQr3WbXHiUf/tqPn+dXw+Hp/mUJ75xCYwd6PKZWI4pwFJspVVTprWwEZPl4QD3GZn7vd3kWco6fvr3Sbd3O94J4C3Gk1co7U4FHWNeCP0h8zN606k4/7gTxFg3v3CbvB+aUziXsmpxtl3sfa1HurgRYZj05sy5dBQyo4Rp0MDUNMZjee/O/j6nrsE7fXdcMVQA08/qWCcfDopxSNagz4YNd0WVCE/sYndRfGn6qeMRUCvCPf40/kmh0ie3rKpbdYp3CzfRUHmMev3HFrKxbNThvHa+Vh1QDorHGH1OVi5RGOWdBWpdygVae59gHaQM12uU189HVynBBt4YbZiTem1Tzr4A7buus4R2Ud+mHOytruxEGfgDusCfBoXeo2QJJUOFpOCU9SLV+ZqnM/ANuUoyachq4ebnUcrxU+xH86bTW9L/i7uG3GFDpbzPVf41XzSgAphVwjjHzG1877Kq29/08z4mU1r6s8gOQIwhl+m/sQxlpPGePAqDTNyRkajQufZ8ckvAaS0nItGLW2tNOvJlMQLRzr657x0s4Arw6vPPzZ6d+TD0C9QjUI1CPQD0C9Qj4iMC2a/8KyjurhhiBXJApfqVWgNKsSGDBdFpyOsI8ndUaxb0wfg6gTpcqE0ZIUWrz8C4uw70nSE/vMonyNlqlOWo1lHoAXzU4lPmYj9shGt4taVshg4P9SnkXK9e8M8/iuBiDeUUgwV0uH5X2jmWoC96DVEpUVstkZGJiBGKJxyTRHJWGSAyqr4KksuPgNjFpQpZGc6xFmru78eFuC9xmHwVYgjFElGIGigQA7pTSj5CKAJHQjpCJ8Tg0pVbBOzy/rOcEaW1ulOTkmMxm4Jjb1SVhpII2hFvknv/4pXz1uq3yqwd/JZe96yJ55wffL6uOPx5CyiLmakHZWQgdlPIOa5qcHpb+kb1SzB0pNe8YK66N3aWYc6PRCWotUtQI+JnEnOZb5XkNIb4vRcmevAXv4kiPzeUCksE6h4JBaW9sl3TjuIQKEQmkG8rwLghuEGHGbBaGFXPIQMoihXr3mASn4Uzb2irT/c8qiBgO2MQpiDVfI7npOUmODWENpuSEc7fIxje9FS+ngPz6m1+S/vsfUilxLYCt77n2e4vY6S/cqS87eOekuiN0myxkFaxjXbvWIGo+zVXKc3kMH9P/6yXgz2wa2tmBHZ8jgNPn8jgN5JzAnBvsWyjE86PWq5Zqa263aiq8hTjS2iGeBndU3unv7QYWbi8B3/Aug18MbpDH4Y24L+ij4QvAmt3AQY9XK+4qVH32cXiBDQNiEOBdectxcgAOOV//1HNwRz1Grv9RSr7zFzl5dm+To9OtAncfeFhksB2/Qm2V93XfVeBSOfbVQB5TQFnfoAEOV2YKMIGbmfbrtJj2Y0opu0xJDgLSqbF7jZN9+l1fL1jJfqqAI6Z4mm6qPIXmCspldX+PqieoWjUAVYqDVpvt/8sVlqGC4YLKfsMr8YUadup3CwBe8SB+N0EdlvkqYsJ7C/N4DRBtCksVnlKtO36fea7N6oO14hwMJZTyDzXnyvPx2it2EGyuhRvc83OMUWPQD2y1px/zEoRwqo7f/tIgEau2H+2ylI4/YCCsRaBTbmIOtTL0caVzqTysAKEee7DuNuv0wq4/Vo9APQL1CNQjUI9APQLVIlA2rIjFUWwfddVSIzIzPC7NPR0SakT2AEAVaIQUYMCg7i+pzqOZJx1m2QDvVDPgXbQxj3phIWlMtBnwDscpeKehCkGVon7VhnhYnie8a23uk67EMjk4MQzwNYgUR9znAtZUNt7c8rH5cc5lYG4A+rIU5hPxhm6kzTYC5mVlHGYFgwM7JY56Z0EAMbA7vO+AAiyPe+bJgrQkmqSrD+VQoMrbMfCIhOAs2ximCymMF5i6WWTGCuPHLzuQqhxVhqotgKue7lPQb0xmkxMK3hWRkgu8hPp6rfKrex+Q66+/Xu75+T3ysQveIe/68Edk3UknV3Q0k0Q/kN7FYaYwlh6SocF9UJO9lOGd0sKV4mMyEz7GvYP62oEQ6q8nJJ3PI0JMeEVqcHEOEUXZHuXmazsPGzgYhpIuDBViOqZcZ8OoJyg5lKnCWiQSKJGTT0mkEJJQPlCGdw1gKxF0lS1Y8G4W8C6ze1RC04gnCiAW+p/BywGvFeyVLFJ4laUtV5dAHI/NoRzW8IEdKp32FZvfLRtf/wfIvJtFzbsvycBDSKuOR6T1mKPkgmu+dVj2/PPdycsO3umAEdAR2On/+bgJ7TTQsz9mAjwN8jSwYx92OKcf09eN45dRspF2xvOfhJhgjs+nCtabff29/t/tuIVsAq80XSdVnv0afiEez/ObSstjnUCeCfHMcTjVv1sQvHMDEdVglh6M7Q18BDMmZOo7P1hOU6Ua7rr/GVCGE6x3loVSzK9xgvUbpnQx+7UA8NhY1y2oIJlVs+x3Tx9T4f5qXl8p7kyFmheEMwPudpzT4+aYS30QFqmaYX774XlewMsJus2/rPzH101Z6AaaHGAr67Cl7u6SzJcxQajk2v5yYD7N0r5+DrExw0zVWGz5UGXtOvsLENdgo3pMAT7dbKCPANFRdYfjCbfUmAnsDJWd6srop/FKGEKcvt/qx2xecXObo5+95raGfqCycQwhqFbTlcMD+Dn3fXxiZ0C5ltvGlDtw/9U95VgSVrLNfcoC3IR5XZ8cVrUDK2r62edpgMt62qx909Z/rkegHoF6BOoRqEegHgE/ESC8o8JOkPqZgYPp9J6nJPnckLSuB6hatlKiHXDshANtEeoipbzD9wrewXnTseVnpRlQpAXqsADqww0vPVp6V69DbS84eWaZX6idQgGvAF3m00f9jHbhxxDetTT3Snfzcjk4OQzV1CDqm8HiQNWrI6wjTDTTWEvXKqX35rKTksL8e3uPlkQ8IdPT0zIyOiztzciemD4I5RZgZVOPdC3plVlApF27npI4clOPOmqtFDNx2TH4KABRCd6hzpo1d74Pt8Ml5zlm83MwUQjJqp5TpaEpJmk4ys5B/VeAUcNcdlTaEx3y6K8elG9svUH+5d7/LMO7tZtOlAKyzMJ0YkCbRdosOKOgnNtLUHlXUtApFaLOjGPOtk4nNiEcaybOQWKRgdFEA+rTLZPx9ASgWR7wDm66OC0ldDjmfjPBqFXXOggJXSBSkDxrTwMqN4RgBBjCHsXaQGQJdSKAHjIbAwCdM5mhcs07C97lAe/w3mYCBnYHRiQMiBpriaLm3TNwMI6jjyBSeAnvWFuvBO8AezMjYzIyhGO6euXkt/2xrDv9LJmdGJftX98qTz9wH16CAVl67Br5o2u+vfCN/gKe+bKAd3ZQZ/+Zijs3WGfG2g7unFR0bqo6++P8OZGGNBYgj/8T2OnHxgMo3gnSrB/jdUyQp+GfCfoWsie8VHmHA+BxTAR3bNVMLMzUWR5vQjw9N1N9p45RL2Wo84w6CL7hXdaS5Ho2L0VWFajE2nhf3Xasqvv2wTcFyi6wNL/wDaQ4uCowiqCQDXgFfI8WGjn1L9Nh6R4771K7Vx1nmhS4zt0+b33gQmCN20VMdZaep1ZWuYBKz/HySa90WX2yH3hUbV/Yx1u6tnZ6LXbAzZTpshOwXw3YCv46zdse39IYqeirqH1nALVDhlh6jnXuaC6h0mX/CI63OmXXITZe/et6eY0ftVxelZGE1+vBLb5ua2ufgE8AXD7N6/VXuqau36djqNSQfwgDGqYXfwg3CeDcOrVZvTYGmmX6poQ0vgU3XRNWwOigO3dnRJovQcoyagqq148WrNrX0vZ6rSvv/LyQ6sfUI1CPQD0CL34EfvKbvXLO//6BPPL1i+SENV0v/oDqI/j/PgKEdw2onTY9OCVTMHLIFlPS2r5KxmdGodCC+2ZTXBJLYhJtaQPjgLqMAM/NKFXd5ExJDLW5E4k4jL9aZbhnpaw4dj3gSItkZ6CUKsM7pjISYlGRR4fQ57cp5V1Ln3S3LAd0G5LpuQGJBPPKNdY0kMhBcJOHSop3ZxGAParmlNtrBrBuPCdr1q6VBOqqjY9OyMDoiKxd3iWTw7tgetApbb3rpa2NtfxEnntiO2Ab6mWvOhopqm2yY/d2ZKJkkN4KxRgMFtScFZSiGKK6+jADBZiEErK6b4NEog0yNYuad+k5ieWaoAwbky6k5+568DH5zg03yjd+9i/yvi1vk/decomsP/ZEqCnx7q0jBqCEecFqViVGB6EEmxqRXYN74T4L4No4ny79/K6EW++8PutOl2Kj3tdrkwkdH+3Uq1OtI4B0ECJwDRGbGSjhcgUKDXDjrNSN/JapyawhOG9YEQ61KXCaK2jDxgZA3BBSnxskArfYZApuwk1pCUB5x+zbudxIGd4BnUCVV0RaLmDqwJgkh4awX6Yl0YFr7qYJCoAdoR2cawm6qUi13GanJTM8JCMj/dLd3SfHAd6tPO3NZXj321/9AoKcgCzbuFYuvvY7L84S1HjVIxremao6PW+70k6r7zSYs/9sB3bsR0M783s7yNNgTj9u/mxX1NX6s7mGbgBvIWDPKX2W13IyvDDH4KTCW0wNPHVNfBqhFXf8Xz9WDeDVBO+c3nzriVWDA+oXD75M0MTHSgCKzrWxJgBCpoeqlM84/vCW6rHp8/xcQ19H9+31Arb1WzZwKF0/B9lxhbupF+zyA2rcxuJ3XjX+MvKVumyuixtccYOQtYzHBQIS4LEeHZ1PwyG6ZPno1CFeVCkG45bZglb0aTBXrUcN7rR5SnnNbSdq2KjVZWb/7CP6VhSYhXttWXHnBFWd1toN/nrtYbfXktce0885xbi09toFOPN0Qho2JJVqjvNmmnBhCp/GQlHIVOAIbgAJ5xiz9AMtloISTQE/mFWwlcGdua889npdeVdtp9afr0egHoEjPQKEXr2d8SMeeAXO/Hu5/TPnYi5N8ppNvZ7L8nKZ85G+9w7H+F/Ka0l4l3nyORkfQL1npHkuf8PrZcN575bHfnKvPPijH8rYrsdl5YoOWXPyyWAScQvgQYWnGuEE3Q/4o6Jd+Ic18mBu0dwclpZoDMq7DdK3rgvvtVqQoqhBHeBL2bCC4I4gj4DFVBIcjsjP96GUd/Fe6WzqkzEo5bK5IaRbMuVy/uYug5pm0OLBLRSKK7iWNuAriJThACBeFu8Xp2ezsnrJiciMbQLIG5F9I8/J0iVhGELkpRPAc2nXUTjeei85vnMXVG6zEulok47uLtm1527JIjbhYLyk9qt1fjGUx1mC1N8upLxGZSo5BXiXkRYYgRyc6pfO7l7Zj3X83s23yt/ffqucc86b5dJLL5NXnPiqMrybRL27YiYvUcynEWnNmeyY/O7ZHVDmAdg289P5F7MxUwzvY4saqKm7YwvCAShb+4OwF3ulZHIS4nP4ImyV4ryZoAXqCANN4w++N6awZULikQS2K0Q5AH2FIFKP8wlpCjdDYJWVVADXn+3CGiN7EWAwm83K1JylvIPXHmKOLBmoFwmhi2NpyQyMSD4wK6GesASf3KXgKN5UgeElJNgONR7SzQOIdQCqyznA3pEDu6WzrVeO2/weWfmaN0O1Oa2UdwMP3i+zhaA0wbDi4utvfTEXwve1j2h4x1kS1rGZKbJeSjynyLgBPB7rpKjTKbGk5ZPBglLWBUFtp9OoNYDHvP7X6juq7vSxGsSZP/PapmqPx7DxPDu4WwjIY19OqbV8XDvVmrEK4xdftc8nFqLCc1Lg2dNoTQVeTfDO7WVQC3zyevPu4NxacUm/gMwPhDI79gNU7Cq3ar8SzL/bXso4LyCqr1ELqPHTn9fY/a6lC4yrFhbP5/1e2ykueKwM8EouqLknUC3CrNdmXJwmC5HTcPNxHD7FOxmfyprOqC5zU06vcHGd+bClQtN9hE5GfbvjLGBFJ9ZyzT4+sNA4ee1Jv31W29dOi5EH4uEAABdgSURBVIFzlAIPEFSrEJGNoUCdfX661uDUezvm6zTj/qTlljF1rEqXdXsd8AAbRKzDu0W9euon1yNQj8DzGIEv3/Fb2biyQ84+ZeWirkLodTjUajfd9SQyBZpl+1ODcuyqDrngDUdXHddVt/xaHbNnKKmA2wfOPbbqOW4H/PLxAfmLG38l73jdWrn8/JM8+zlcc17wYOsnLjgC9n3/Ul5Lwrtvb71Njl3XI7//rvfIK97x4fK8f/qtm+WXd/yT5JKTsmnjCmlffZQ0BBtVymweKq5gWwjlQAArWO8O4I5mFwUAjXAzMgkSETiaRqG8Wwa32eMkCshk3dww5xagpayMIsiDuq3IeyAvSd+Cl0OdWDasgNvsENRPY8l+pDjmUYMOVdIAfwiAJkcD0tW2DEBuCZxcx+XAPirqcM+L99T5LNR3k1lZtuxEmG80ySjq5h0Y2QnFG6ANYFhDsAvGFb3S1IH0YxgajAw9h3ppRelo7ZVQc6s8uetuXIcxSQBBFZC2i6ra4Es8t1pjrAMBKBmjS6SxvUfaYsiHSkFlBqDY1FiQ/sHHoOZaKwO/OyC3f/NW+fJ3b5Gz3vgmuezyP5FXveJVyh21AcBvbiItaajUgkihbcIH/5m5Mdk58DjuO+ekOWKlk770Gm1boWZU6kwq7hgvgrkcFJAwTYFRxXSB981WOjbr3zEPjzlz1mPYp3gMCBZrPJ92G0WNvMaGZpmNQjyArmOBVgX0ZvNJaYsvkXR4TLIZ7Oc03hPlLeVdDAwkkwrIBF2W2TPUm5O7Ub4omZW2VqTLHngCIJt7GGMG6A52tkthBAo+vBaCcST4zszI4COPIJm3XTb+wRZZc+abkcIcnId32FdN64+Wi7/01ZfeMjiM6IiEd8znn5pOH1LPzg3gua2Ehnb2503lnflcK8gsYZ3+n8dp4GamyernzbRZDeII+Qr4hMFMjdXX0GDOabzmc/bvefzhBnpmWq05nmoqPB7rpwZetTRaNwXex0YeqfrCyt23EaUcXNJmvYBarTCm6kgWeIATQFhgV46nec3TD2ipBbK4xdttDLWMTU9uIeu2kHO81sAvqLX3UVpr1tRjY2onEjilcWzebCTUiMKubQXlBEvHWKa4utYXtPVPYDW3swXFj/EJVFdOmEorqDNB0FXuo1ocD3esFrKX/Y5BH+eyRxlngk9lFtKZkpaPs2ixh8OsB8iuw7uFLGT9nHoE6hF4ISJAiDE1k5HPvPfURV2O8OMbnzhzUeCMA9Dj4fe/t3GpL6hI4Ld/xPrb6Pccr8lyDNXAHc9f7Jyf65+UtX2ti4p7/eSFRcC+7xe7lgsbhb+zCO++eM135G3n/b6c864/lNWvPKPixJ3bH5B7br5RHnn0QTnllafI0WuXSWMsjNRTSJC04o66Dt7v8OfsiLR3tkoLUmZzqCOm3GaX4ZwGKJyQkioBpixSJUXIQYdQpknqOnj+xryQozS86+leKWMpGDUM7GV1MwXvslBLTUBN1VdYIh1L+yS+tBM15dLy5JOPIpUSdepYAw0TnMzkZG3HCRJriEkSKacHD+4ETEN9YwC4qSTMEqDeWrWmV/Ye2CMTB+eko6lVVsLkolCIyjN7HpDlqzZCddUjEyOD8vTevVDrQQEXJWwyA3jo7JK4LqyApT22FGAJyrs2GGZAQZeDki6HvM5dY0/KquXHyPT+Edn23e/K33z1Bvn9Y0+Ty//qE3L6Wa9XcLIIAJiZykBdFkJtNeSB5OGUOjYse8eZNvtCG1bwppZfuq6dOWfGoxLiEr4xBZnzEBpLqD00Ic3RFjyWR026+ffa8UgrYF1QpjPzeyoG1WcEe3EKsNLqG/GGAjIApV8RjrOBEMEdYR/GhKeiHVBaTk1ARNQA99kG7I1BmcIaRACqqbybhjMtXWLzgwekODSAPZ9Ed0UpDA2iD36aDxAabwHcDkphYBhps1D6AeZl4DY78Mh+dY2TN2+WjWeepZx/t3/9OijvtstsrihNa1bJxf/vtoVs8Rf8nCMK3mloxyiZ6bEmzONzGuItJJomuDMhnK5Pp64NiKfVdSbMMxV4WimnYV21/82xOkE8J3jn9ZjdFMMrFk618fgYm12F52VkYU+l5fm11MJzcqE1x00FXk3KOw3Bqn+4Mq+4qSXVlIPzSOk75Llq0KsKeFCx8DMXM2j2GPiFIPY+3FJRa42x3/H77fdwHbeQuOgYLeZc9mHMgbDNMiWpbEppR2WY33Ux+tVg0LEPp18MZkz97B+vfWvGyGv/ekHjhYJRh/XRDrxMkWWjQq+sPnTaSx6v2Tq88/qrUn+uHoF6BF4OEbDDDyrY/vZ7D8kn3vmKqumni53/0HhKLrn2bhmdSsvtnz1XetqtIuTPd1ss8CF0ZJy+8ckzD/tQNdBcLJQ97AN7njt8dOdBufS6e+QXXz6/pistdi15seT7Llf14RI3X3vItYcPjqjb8u4um+GXj1ES3u2+d4eccuH5su51b0BtO6tmm27TSM987qnH5dY/v0JWotD+xk3HS9dRPTKeOVhOCQzGoYCaK0B1h/dsDvBuxcZVUKbNSRbwohLe+RjgYTqkrLxrWyGDg1DezfajVpoF75guOzickxNPPLlcs45QiGmlTz+9G6BsRhItgXl41xKEY+2I7N3Tr9JmtXouHu+U7iXrFRR7Zs8+uO1GAdWWoAxgDsqtHKBmFxSJLTC+SMrTux6CsQcEi+E2LCtdUZmKyQ9yD1UfanjXipTfaOdS6YByjnXXMgCO4ZnpMrybHJyWbd+7Q77wd5+XN6/oksuu/qK8+q1blGHF3LhVuzzSFHnx4Z2qI0i1nPXB9XwLA4QuAWhkVo71HiQYCEtHrE/SjeOSnpuR3EyJGAfg+ptI4dgUysk5QUD7xmEKLjJelOozIWFw42BjGnXDO1DmZkJiBaSEw3k2CVffhrZxiWfaEV9kDSmTFWuc2Sm42KYLMKwQGc0GkX69Rxr2D0njQXy4w/XLctwmvINyr5Q2a7nNpmVo34AEekJy6tvfLcfSsGL8oGy//koZePgpSTc1ShPcZj9SN6w4TK/6Ujc3rj1FfWcCPOWok8orWGcHePrqfkCeXWmnoR37ML/XSjpTgachnlbT8Tk2/kxgx2Y/RkM+fQz/X2jzAn0a4Jl915pi66TAI8ALQaZdTYXnR4HHsZkqPBPgTSF+Uayv2RatvDM7M6EDH68GlqpBGvsy2vvzAiFe8MJtczhBFvPYavPhsdXmpPvze5w9vn7G4wf+mONwWys/8KXWedj3iH0tqsW41uvV8ovAC7LZ+6kVcurznfawE8j1gFyqK7c4OK290+vEXHM7zPPaDy5wXdfKowutW83AQ5bCNoc6vKtls9aPrUegHoHDFQEqu97/xZ/KvY/1ywfOOVbOPXWVrF/RVlGXjvCIrVp9N3NMH/zSz+Smf3tS9anBkx1+aKB25y93VhznZ266/2s/+jpfCriPf/VeuRZqObbP/fHvlVWEHMOnbrxfjfUKpMB+bMsJvpRuflOJnYBlLbHU89zymjWy7ao/8BMaX8dw3ksv+MYh8ah28kLjVa3fWp5fyH7U/XO/f/7bD6r13nHrez3X2n4dP/DOa2wEd3PfvF0NJfq+d1YAPII7Op+yJZqbawZ4hHenX/QJCaNYfxAgK0ArWbQxpFo2hgIAXDA9HBmQH175EXnqdwOyrLdHNhyPdPOODgUmFGsyswNgBNDe3iAtLZF55V3fMolCeaecZSuUd3ScpfIOiqgAXG2LdBnFTQ5UZlYa7cLfl9r3hRe8U8o0MpdQSNraV+JrheSyaRlESmkmM6sUXxm85xwaycmmNScgVTUO5d2wjI3ulIaS8i4y2ygJpLU2HdUnQ4CDB/r7JQHJXh+UdzOotdbZFoWKj/Hl+1bUmR4dlL2T+xE6pGMyf1Y15/kS3jVC1deXWKZUYo2tjajNBhNKQDmqBneNTsmGrgSg4ZDceeed8rnPfE6O6eqTKz7/N3LWls1qDbme7ZEgFGg04YBy7EVV3nGuuq6SfaXwuEqTJWxkrbsQ4Gg31mACX3yMEI7KO+4PS5GoFJyHgECn3wyla+J8E961Qo2YAQydzc5gVNNQOPYA2lk178KBDFxsB2US8DUCsxZsC5hVwH0ZRxbyA1KkScX4lBSQXj00MCBtXB/WvINpi0orL8G7GRhWTMDcoojXUteSPtn0tvfKKhpWGPAuAnjXesxqufCab9Xya+1FO/aIUd5978TXqVRZJ2CnH1Mvv3ionFJba1RNUMdz7WmyGsxpGMdjtPKO35swToM7E+KZkM5NiVfrmM3j3VJreYy9Vp4XxHMytnCDeG7jtYM7NwWe3bjCXgOP9e9MiOcb3lHKW4sqTv/udjunGqQxf/fb6805KYf8wjovUGH+rfGqU6cXye1vcTVA47TIXuN3G7MfkOUFefQ4FjJet43qBcCc4mv24xQD8++ifR8s5sXttIfse85P/14Qzy/gM/eT333ndpyfPWGfl19o6bdvv69F2+uo7jbrZ8PVj6lHoB4BPxEgoDj7z34gx6/prAA+To+//vI7FLhzajrFlQBpLJn2DY/O+8yPhUCOjUDs7wDY1J8zW9oslV//cv8upYbjGNb2tspPvvj2qvCM533wb39WHvK/XfP2itRZp3ke/Ue3qL53HJhUTrHFn12mzneaP+HelteucTXWILi7AjCQ7b6vXFCGmlR0/efD+ytgon3ObrF0OldPUINHEzo6rZdbH07x+P49OxSk/ew/bldrpeOh+6U5w8e+8nO59LwTKuazkHj52bO1HOO1H73iqEH1+87eqGomJlMZz3qJ9uv4gXduYzPBnZ6rBngmuNPP1QrwCO/O+OBnDwmjdlyloUMeLqmTB3fIzX/5Wdn/9DNy9HHr5IzzzpGR/kHJjtMwr/LGvr0tAngXLsO75ceshPIuA+MEu/JOO69S2aRTR9UrHl9+1FT+V98d3nEMhIXjcAIdlATUhR1dqySFeQ0iLbK1BVXVAGLyGarXUPNupVXzbiI1LEPJnQB0UN7R9KIQkCY4zrZ3r5bB/idQhy4pLbFuWb1iNbqPQMH3hPT1ISUX6ZNjAHeF3EG4nVomHaZphtOMMrlJ1N1rkta29VCEtUq0NQbfhqCkUrMyePCgHCjE5NglrRgf4d02ufKvPifrOpfJX3z2Sjl7y1slCLXdGMbf3gAXVaT4UrU3jZp7MQCxHTt2W4YVLQSIGpwRmllKvRekKSMJrrcFoef3gt5XHBufp+FHFEYoPYBpc0j3pbkFnlPrZxpW0PwCfaIlAuPgyxFJFXUNPJHmhk70VAD85PW6pSExBaDagDTkBsBRgNLWGaS4NkljMQbH4ayMpwZQLxDlf3ip7KwEZ2ZlFDUOJ2f2SmrPkDSgfFl7G9yUBwFjsVbBAABjvLkC3hVxrTTcZsfoNtu7SY576ztl5e+9tgLeNbR0SuuGdXLB32x9QcK+2IsckfDOhHgMwGKAHc+3Qzv7Y04Qz4R2TotgAj47wKslhXaxC+yWWltLvya4c0qjdVPh6Wv4MbKwq+/sphW6L9/wTte8c1Lx+AFxamOVrmpCmFoBhz3QbqBAP+4H9FXr03zeabxOUKMWGOeWQqtjVgsA9TMW+3z8rp/befZYu62p05q4zdE8Vl/Xa5xeMM4eX/bnB5I57Qt9rtv1qv0i8Au2qvXvtc72c835mq9D++NeY3cDd7W+fp1+f5TGUVfeVds89efrEahHwG8ETMBiAh+t4mI/+nGCqIveuF6lkWpg89yA5RQ4+P0PqsepJnrtn37/EMDjNB6CNTZtCGHWbLPDDwK1Hd96r+j0zc9+c7u87vi+qumMnMeqnoRSzxFs7RqcqgCLTvPkY1oBSLioVWycm1YUcv7f+/mzSpVlxsicJ+fziRvuU+fTBOPhHahPVVLE6euaQM9JeecUS6dzqXLT6b2EbRdedZfnGjj1wbE7xYNjZ/zM+eh58rqvuez7oveBCUdrjZfXnjXnx9jTEIWP/fiB3RV1EbnGGgCzP6/96BYDnsfXRWdLo1ov9nHHL3ZU9FvtOk7wrto5vK4TuNNxKV70Nkl+/s8cw1QLwNv2lWvkjPdd4vkrwlKm5eTer22VB+/+KdRo03L6a06SQitqjgG6FZHKyC/dwgBBzYlQ2bBi6YpNAF54O5M3lHeOhhWELjS0oDkBGkwElFpPKbAW15zgXTwchwsu3UsJcfKANLPS1blKlsANdBrOoHsm9mMOUDtCwEGFWxJus2u6LbfZZHJYRsefQ5qxVfOOrTHSBkfblTKafFoGhgHEWjvkqBXLAS0j8sDjP5PVfcfAwKIVz++RJCRchEjhAOeXV4q6BsQtOzMOEQ6tGVnbzXJHzU6ncI24NHetkO5OGGBAwTc1OSlzWIcgwOJT4w1Q3sH4DT//2113yaUfvUzWNLfI5Z/+lJx7wfmSgErShHdpwLupuYzEUmOy7yBr3s2ifpxW/82DssVFvJazec3SDbNKbWUNOyrs8HjJWVb3RuMJptLS5Fgp7wTuvYgdPCEkiVTuXME0tQDawz6jh3CBaa0qXZdokPuJdetY9w65y0HIR1nvDuYRlprvINxnO1GnG3XqAmmZGUfNu1RWcgH0BFDNNN0cXG+ZNhvah7RZCEYjLa0wrHgc52OjAzAKHItLvhrYxvge8C4DeDdCeLdkJdxm/4esPO1MmZ0al9/c/g/S//P7ZW4WAPjoDfKh6y1l80u9HTHwjmmzOjXWS31HkMdUWjbze6eFcEqPXQioq7bIJrzTx9pVen5+rnYdt+ftqbVOhhdu5/p1pPWTQquv4VUHz0l5p1NpeX7N8M4raH6VObqPWo9Xm1D9nvJuzwfA8oIXtYAgv/DGbYZ+xmGPr5+YLWZNnM71umYt62PCnmpAy2l/+IWt1ebv1g/Pq7YfF/qLxu861grQzPH43Y8LAa9O8/ZYwzq8W+xGqZ9fj0A9AowAocwEalIRdtiBD+EF63xpSEdwxkaA8/CzI3LdtkcU3HjDicsq1FZauaWP15HWwMWMvAmK7CmtfI5NQzT9cyveWXO8HPst//60Anpm4zxMR1lzjlRanfjh71ZALad5Etixtt7PHtony7ubK+AQgRG/qJpj23zaalf1H0Hj47tG1XjtEInxoKrPTHG1z9krlvZzTTDE8V34ubs8wabT9Tkft3hcsvl4ufrbv5EvfOj0MsDUqcyMAQGsXpN/vuotZSViLfHyMtwgvNX9amXkPY8ckH/8yVPleeoYEzZfvHmTgpluMeRc3WKg46BVplR5sv3y7y+oANRe17Gvpd+xecK7P9wsyS/8ueMvr2akzy7xWf9u23V/J2f88Qd8/RJMDg7IQz/6jvzXXf8sqWxIXvmm06WxeQncNqchXIPyKWzFJtEWlkQC9cvCYbjN9sjyY05W6Zr5WTrLlgwrlDKK0ISgDuQF6aOW4oo3h9oVlKZpvAFavAuts/IOhhEqZdW63iQcRTual8sSfM3NoZbc+O/wPHxL4WpKt9k0ap4t75t3m+0H+Orq7gAA4hxygHww6mhcIWMzz8jACOBdW7usXr0CT8Xlod/+RFYs3whFYrcMHdwnk+lRKMgaoewq4isqzbElEgK8CyGNODU9jrRcmB+U4jKTJvSMAfzBCReGGj/4wZ2y64H75KjlvXL2JX8ivx1MyfrOZijFCnLv3b+QT3/kA0h5DslFH7tE3nLhBbJyzdGHwLvJDGpbo0bb8Mg+jC8g8QjTl2FI96I2rj2ciqHSzMKTda6I9XcwMyHAS0S7JE0glp/DT2Eo8oKSK8IJWaXWmqpB9IHYhQGFmwKzkizCAbbAec7BjCImCQDU6cwYzgWExXESyMMteUwCc4BxefoCQ+GXGcHzRez5PDhvSoL4OzkebJfs8H5J9g/hFJiIwpSisB/lFYLY13BkNpuCd3ChnRtJytCBAYkuiclJm8+T9ae9SbJwDX7wzhvkwE/vk9npKWlau04+8rU7XtRV8Hvx/waE0SSxvvUAyg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0" y="1371600"/>
            <a:ext cx="838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تبدیل بازدیدکننده به مشتری</a:t>
            </a:r>
            <a:endParaRPr lang="en-US" sz="54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733800" y="2667000"/>
            <a:ext cx="46482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A Chamran" pitchFamily="2" charset="-78"/>
              </a:rPr>
              <a:t>پیشنهاد شگفت‌انگیز</a:t>
            </a:r>
            <a:endParaRPr lang="en-US" sz="4400" dirty="0">
              <a:solidFill>
                <a:schemeClr val="bg1"/>
              </a:solidFill>
              <a:cs typeface="A Chamran" pitchFamily="2" charset="-78"/>
            </a:endParaRPr>
          </a:p>
        </p:txBody>
      </p:sp>
      <p:pic>
        <p:nvPicPr>
          <p:cNvPr id="107521" name="Picture 1" descr="D:\workshop\2\FireShot Capture 86 - فروشگاه اینترنتی دیجی کالا - http___www.digikala.com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b="96869"/>
          <a:stretch>
            <a:fillRect/>
          </a:stretch>
        </p:blipFill>
        <p:spPr bwMode="auto">
          <a:xfrm>
            <a:off x="1295400" y="3962400"/>
            <a:ext cx="6854258" cy="762000"/>
          </a:xfrm>
          <a:prstGeom prst="rect">
            <a:avLst/>
          </a:prstGeom>
          <a:noFill/>
        </p:spPr>
      </p:pic>
      <p:pic>
        <p:nvPicPr>
          <p:cNvPr id="22" name="Picture 1" descr="D:\workshop\2\FireShot Capture 86 - فروشگاه اینترنتی دیجی کالا - http___www.digikala.com_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 t="12525" b="79020"/>
          <a:stretch>
            <a:fillRect/>
          </a:stretch>
        </p:blipFill>
        <p:spPr bwMode="auto">
          <a:xfrm>
            <a:off x="1295400" y="4800600"/>
            <a:ext cx="6854258" cy="2057400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2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8382000" y="1625025"/>
            <a:ext cx="76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ح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8305799" y="2721114"/>
            <a:ext cx="9906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41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29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981200"/>
            <a:ext cx="9144000" cy="28956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924800" y="1981200"/>
            <a:ext cx="1219200" cy="2895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2173069"/>
            <a:ext cx="792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endParaRPr lang="en-US" sz="3600" dirty="0">
              <a:solidFill>
                <a:schemeClr val="bg2">
                  <a:lumMod val="75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2849940"/>
            <a:ext cx="7924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solidFill>
                  <a:schemeClr val="bg1"/>
                </a:solidFill>
                <a:latin typeface="A Rezvan" pitchFamily="2" charset="-78"/>
                <a:cs typeface="A  Mitra_4 (MRT)" pitchFamily="2" charset="-78"/>
              </a:rPr>
              <a:t>ارزش پیشنهادی</a:t>
            </a:r>
            <a:endParaRPr lang="en-US" sz="9600" dirty="0">
              <a:solidFill>
                <a:schemeClr val="bg1"/>
              </a:solidFill>
              <a:latin typeface="A Rezvan" pitchFamily="2" charset="-78"/>
              <a:cs typeface="A  Mitra_4 (MRT)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848600" y="2362200"/>
            <a:ext cx="12954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138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138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1" descr="D:\axkadeh\photo-1434493907317-a46b5bbe7834 (1).jpg"/>
          <p:cNvPicPr>
            <a:picLocks noChangeAspect="1" noChangeArrowheads="1"/>
          </p:cNvPicPr>
          <p:nvPr/>
        </p:nvPicPr>
        <p:blipFill>
          <a:blip r:embed="rId3" cstate="print"/>
          <a:srcRect l="11765"/>
          <a:stretch>
            <a:fillRect/>
          </a:stretch>
        </p:blipFill>
        <p:spPr bwMode="auto">
          <a:xfrm>
            <a:off x="0" y="0"/>
            <a:ext cx="9144000" cy="690938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8382000" y="228600"/>
            <a:ext cx="762000" cy="10668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/>
          </a:p>
        </p:txBody>
      </p:sp>
      <p:sp>
        <p:nvSpPr>
          <p:cNvPr id="6" name="Rectangle 5"/>
          <p:cNvSpPr/>
          <p:nvPr/>
        </p:nvSpPr>
        <p:spPr>
          <a:xfrm>
            <a:off x="0" y="457200"/>
            <a:ext cx="8382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2">
                    <a:lumMod val="75000"/>
                  </a:schemeClr>
                </a:solidFill>
                <a:cs typeface="B Yekan" pitchFamily="2" charset="-78"/>
              </a:rPr>
              <a:t>نوآوری با تجارت الکترونیکی در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پیشنهادی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382000" y="304800"/>
            <a:ext cx="762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itr" pitchFamily="2" charset="-78"/>
              </a:rPr>
              <a:t>3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itr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495800" y="1600200"/>
            <a:ext cx="388620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استفاده از فناوری‌های اطلاعاتی با دو محور زیر امکان خلق ارزش‌های جدید پیشنهادی را به وجود می‌آورد: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1. رایانش</a:t>
            </a:r>
          </a:p>
          <a:p>
            <a:pPr algn="just" rtl="1"/>
            <a:r>
              <a:rPr lang="fa-IR" sz="2800" dirty="0" smtClean="0">
                <a:solidFill>
                  <a:schemeClr val="bg1"/>
                </a:solidFill>
                <a:cs typeface="B Koodak" pitchFamily="2" charset="-78"/>
              </a:rPr>
              <a:t>2. ارتباط</a:t>
            </a:r>
            <a:endParaRPr lang="en-US" sz="2800" dirty="0">
              <a:solidFill>
                <a:schemeClr val="bg1"/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1944</TotalTime>
  <Words>4531</Words>
  <Application>Microsoft Office PowerPoint</Application>
  <PresentationFormat>On-screen Show (4:3)</PresentationFormat>
  <Paragraphs>1231</Paragraphs>
  <Slides>148</Slides>
  <Notes>148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148</vt:i4>
      </vt:variant>
    </vt:vector>
  </HeadingPairs>
  <TitlesOfParts>
    <vt:vector size="166" baseType="lpstr">
      <vt:lpstr>Calibri</vt:lpstr>
      <vt:lpstr>A Titraj 1</vt:lpstr>
      <vt:lpstr>A  Mitra_4 (MRT)</vt:lpstr>
      <vt:lpstr>Dast Nevis</vt:lpstr>
      <vt:lpstr>A Chamran</vt:lpstr>
      <vt:lpstr>A  Mitra_5 (MRT)</vt:lpstr>
      <vt:lpstr>Elm</vt:lpstr>
      <vt:lpstr>B Zar</vt:lpstr>
      <vt:lpstr>A Rezvan</vt:lpstr>
      <vt:lpstr>Iranian Sans</vt:lpstr>
      <vt:lpstr>B Elm</vt:lpstr>
      <vt:lpstr>B Koodak</vt:lpstr>
      <vt:lpstr>A  Duel</vt:lpstr>
      <vt:lpstr>B Yekan</vt:lpstr>
      <vt:lpstr>Arial</vt:lpstr>
      <vt:lpstr>A  Mitra_3 (MRT)</vt:lpstr>
      <vt:lpstr>B Titr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NPSoft.ir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30 تکنیک تجارت الکترونیکی برای توسعه کسب و کار غیرآنلاین</dc:title>
  <dc:creator>NPSoft</dc:creator>
  <cp:lastModifiedBy>Me</cp:lastModifiedBy>
  <cp:revision>204</cp:revision>
  <dcterms:created xsi:type="dcterms:W3CDTF">2016-07-04T14:42:01Z</dcterms:created>
  <dcterms:modified xsi:type="dcterms:W3CDTF">2016-10-09T12:49:15Z</dcterms:modified>
</cp:coreProperties>
</file>